
<file path=[Content_Types].xml><?xml version="1.0" encoding="utf-8"?>
<Types xmlns="http://schemas.openxmlformats.org/package/2006/content-types">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4"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9144000" cy="5143500" type="screen16x9"/>
  <p:notesSz cx="6858000" cy="9144000"/>
  <p:defaultText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0651C3A-4460-11DB-9652-00E08161165F}"/>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3" d="100"/>
          <a:sy n="83" d="100"/>
        </p:scale>
        <p:origin x="60" y="1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g>
</file>

<file path=ppt/media/image2.jpg>
</file>

<file path=ppt/media/image3.jpg>
</file>

<file path=ppt/media/image4.jp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1"/>
        <p:cNvGrpSpPr/>
        <p:nvPr/>
      </p:nvGrpSpPr>
      <p:grpSpPr>
        <a:xfrm>
          <a:off x="0" y="0"/>
          <a:ext cx="0" cy="0"/>
          <a:chOff x="0" y="0"/>
          <a:chExt cx="0" cy="0"/>
        </a:xfrm>
      </p:grpSpPr>
      <p:sp>
        <p:nvSpPr>
          <p:cNvPr id="2" name="Shape 2"/>
          <p:cNvSpPr>
            <a:spLocks noGrp="1" noRot="1" noChangeAspect="1"/>
          </p:cNvSpPr>
          <p:nvPr>
            <p:ph type="sldImg" idx="2"/>
          </p:nvPr>
        </p:nvSpPr>
        <p:spPr>
          <a:xfrm>
            <a:off x="381187" y="685800"/>
            <a:ext cx="6096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 name="Shape 3"/>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a:spcBef>
                <a:spcPts val="0"/>
              </a:spcBef>
              <a:defRPr sz="1100"/>
            </a:lvl1pPr>
            <a:lvl2pPr>
              <a:spcBef>
                <a:spcPts val="0"/>
              </a:spcBef>
              <a:defRPr sz="1100"/>
            </a:lvl2pPr>
            <a:lvl3pPr>
              <a:spcBef>
                <a:spcPts val="0"/>
              </a:spcBef>
              <a:defRPr sz="1100"/>
            </a:lvl3pPr>
            <a:lvl4pPr>
              <a:spcBef>
                <a:spcPts val="0"/>
              </a:spcBef>
              <a:defRPr sz="1100"/>
            </a:lvl4pPr>
            <a:lvl5pPr>
              <a:spcBef>
                <a:spcPts val="0"/>
              </a:spcBef>
              <a:defRPr sz="1100"/>
            </a:lvl5pPr>
            <a:lvl6pPr>
              <a:spcBef>
                <a:spcPts val="0"/>
              </a:spcBef>
              <a:defRPr sz="1100"/>
            </a:lvl6pPr>
            <a:lvl7pPr>
              <a:spcBef>
                <a:spcPts val="0"/>
              </a:spcBef>
              <a:defRPr sz="1100"/>
            </a:lvl7pPr>
            <a:lvl8pPr>
              <a:spcBef>
                <a:spcPts val="0"/>
              </a:spcBef>
              <a:defRPr sz="1100"/>
            </a:lvl8pPr>
            <a:lvl9pPr>
              <a:spcBef>
                <a:spcPts val="0"/>
              </a:spcBef>
              <a:defRPr sz="1100"/>
            </a:lvl9pPr>
          </a:lstStyle>
          <a:p>
            <a:endParaRPr/>
          </a:p>
        </p:txBody>
      </p:sp>
    </p:spTree>
    <p:extLst>
      <p:ext uri="{BB962C8B-B14F-4D97-AF65-F5344CB8AC3E}">
        <p14:creationId xmlns:p14="http://schemas.microsoft.com/office/powerpoint/2010/main" val="2647213837"/>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
        <p:cNvGrpSpPr/>
        <p:nvPr/>
      </p:nvGrpSpPr>
      <p:grpSpPr>
        <a:xfrm>
          <a:off x="0" y="0"/>
          <a:ext cx="0" cy="0"/>
          <a:chOff x="0" y="0"/>
          <a:chExt cx="0" cy="0"/>
        </a:xfrm>
      </p:grpSpPr>
      <p:sp>
        <p:nvSpPr>
          <p:cNvPr id="34" name="Shape 3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5" name="Shape 3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107999313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Shape 11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18" name="Shape 11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40390562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Shape 12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25" name="Shape 12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19000428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Shape 13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32" name="Shape 13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10604839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
        <p:cNvGrpSpPr/>
        <p:nvPr/>
      </p:nvGrpSpPr>
      <p:grpSpPr>
        <a:xfrm>
          <a:off x="0" y="0"/>
          <a:ext cx="0" cy="0"/>
          <a:chOff x="0" y="0"/>
          <a:chExt cx="0" cy="0"/>
        </a:xfrm>
      </p:grpSpPr>
      <p:sp>
        <p:nvSpPr>
          <p:cNvPr id="53" name="Shape 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4" name="Shape 5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16290727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Shape 6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1" name="Shape 6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41955425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Shape 6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9" name="Shape 6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79139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Shape 7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77" name="Shape 7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18495938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Shape 8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85" name="Shape 8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16175710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Shape 9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93" name="Shape 9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6083351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Shape 10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04" name="Shape 10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27802874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Shape 11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11" name="Shape 11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4902710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8"/>
        <p:cNvGrpSpPr/>
        <p:nvPr/>
      </p:nvGrpSpPr>
      <p:grpSpPr>
        <a:xfrm>
          <a:off x="0" y="0"/>
          <a:ext cx="0" cy="0"/>
          <a:chOff x="0" y="0"/>
          <a:chExt cx="0" cy="0"/>
        </a:xfrm>
      </p:grpSpPr>
      <p:sp>
        <p:nvSpPr>
          <p:cNvPr id="9" name="Shape 9"/>
          <p:cNvSpPr txBox="1">
            <a:spLocks noGrp="1"/>
          </p:cNvSpPr>
          <p:nvPr>
            <p:ph type="subTitle" idx="1"/>
          </p:nvPr>
        </p:nvSpPr>
        <p:spPr>
          <a:xfrm>
            <a:off x="685800" y="2840053"/>
            <a:ext cx="7772400" cy="784799"/>
          </a:xfrm>
          <a:prstGeom prst="rect">
            <a:avLst/>
          </a:prstGeom>
        </p:spPr>
        <p:txBody>
          <a:bodyPr lIns="91425" tIns="91425" rIns="91425" bIns="91425" anchor="t" anchorCtr="0"/>
          <a:lstStyle>
            <a:lvl1pPr algn="ctr">
              <a:spcBef>
                <a:spcPts val="0"/>
              </a:spcBef>
              <a:buClr>
                <a:schemeClr val="dk2"/>
              </a:buClr>
              <a:buNone/>
              <a:defRPr>
                <a:solidFill>
                  <a:schemeClr val="dk2"/>
                </a:solidFill>
              </a:defRPr>
            </a:lvl1pPr>
            <a:lvl2pPr algn="ctr">
              <a:spcBef>
                <a:spcPts val="0"/>
              </a:spcBef>
              <a:buClr>
                <a:schemeClr val="dk2"/>
              </a:buClr>
              <a:buSzPct val="100000"/>
              <a:buNone/>
              <a:defRPr sz="3000">
                <a:solidFill>
                  <a:schemeClr val="dk2"/>
                </a:solidFill>
              </a:defRPr>
            </a:lvl2pPr>
            <a:lvl3pPr algn="ctr">
              <a:spcBef>
                <a:spcPts val="0"/>
              </a:spcBef>
              <a:buClr>
                <a:schemeClr val="dk2"/>
              </a:buClr>
              <a:buSzPct val="100000"/>
              <a:buNone/>
              <a:defRPr sz="3000">
                <a:solidFill>
                  <a:schemeClr val="dk2"/>
                </a:solidFill>
              </a:defRPr>
            </a:lvl3pPr>
            <a:lvl4pPr algn="ctr">
              <a:spcBef>
                <a:spcPts val="0"/>
              </a:spcBef>
              <a:buClr>
                <a:schemeClr val="dk2"/>
              </a:buClr>
              <a:buSzPct val="100000"/>
              <a:buNone/>
              <a:defRPr sz="3000">
                <a:solidFill>
                  <a:schemeClr val="dk2"/>
                </a:solidFill>
              </a:defRPr>
            </a:lvl4pPr>
            <a:lvl5pPr algn="ctr">
              <a:spcBef>
                <a:spcPts val="0"/>
              </a:spcBef>
              <a:buClr>
                <a:schemeClr val="dk2"/>
              </a:buClr>
              <a:buSzPct val="100000"/>
              <a:buNone/>
              <a:defRPr sz="3000">
                <a:solidFill>
                  <a:schemeClr val="dk2"/>
                </a:solidFill>
              </a:defRPr>
            </a:lvl5pPr>
            <a:lvl6pPr algn="ctr">
              <a:spcBef>
                <a:spcPts val="0"/>
              </a:spcBef>
              <a:buClr>
                <a:schemeClr val="dk2"/>
              </a:buClr>
              <a:buSzPct val="100000"/>
              <a:buNone/>
              <a:defRPr sz="3000">
                <a:solidFill>
                  <a:schemeClr val="dk2"/>
                </a:solidFill>
              </a:defRPr>
            </a:lvl6pPr>
            <a:lvl7pPr algn="ctr">
              <a:spcBef>
                <a:spcPts val="0"/>
              </a:spcBef>
              <a:buClr>
                <a:schemeClr val="dk2"/>
              </a:buClr>
              <a:buSzPct val="100000"/>
              <a:buNone/>
              <a:defRPr sz="3000">
                <a:solidFill>
                  <a:schemeClr val="dk2"/>
                </a:solidFill>
              </a:defRPr>
            </a:lvl7pPr>
            <a:lvl8pPr algn="ctr">
              <a:spcBef>
                <a:spcPts val="0"/>
              </a:spcBef>
              <a:buClr>
                <a:schemeClr val="dk2"/>
              </a:buClr>
              <a:buSzPct val="100000"/>
              <a:buNone/>
              <a:defRPr sz="3000">
                <a:solidFill>
                  <a:schemeClr val="dk2"/>
                </a:solidFill>
              </a:defRPr>
            </a:lvl8pPr>
            <a:lvl9pPr algn="ctr">
              <a:spcBef>
                <a:spcPts val="0"/>
              </a:spcBef>
              <a:buClr>
                <a:schemeClr val="dk2"/>
              </a:buClr>
              <a:buSzPct val="100000"/>
              <a:buNone/>
              <a:defRPr sz="3000">
                <a:solidFill>
                  <a:schemeClr val="dk2"/>
                </a:solidFill>
              </a:defRPr>
            </a:lvl9pPr>
          </a:lstStyle>
          <a:p>
            <a:endParaRPr/>
          </a:p>
        </p:txBody>
      </p:sp>
      <p:sp>
        <p:nvSpPr>
          <p:cNvPr id="10" name="Shape 10"/>
          <p:cNvSpPr txBox="1">
            <a:spLocks noGrp="1"/>
          </p:cNvSpPr>
          <p:nvPr>
            <p:ph type="ctrTitle"/>
          </p:nvPr>
        </p:nvSpPr>
        <p:spPr>
          <a:xfrm>
            <a:off x="685800" y="1583342"/>
            <a:ext cx="7772400" cy="1159799"/>
          </a:xfrm>
          <a:prstGeom prst="rect">
            <a:avLst/>
          </a:prstGeom>
        </p:spPr>
        <p:txBody>
          <a:bodyPr lIns="91425" tIns="91425" rIns="91425" bIns="91425" anchor="b" anchorCtr="0"/>
          <a:lstStyle>
            <a:lvl1pPr algn="ctr">
              <a:spcBef>
                <a:spcPts val="0"/>
              </a:spcBef>
              <a:buSzPct val="100000"/>
              <a:defRPr sz="4800"/>
            </a:lvl1pPr>
            <a:lvl2pPr algn="ctr">
              <a:spcBef>
                <a:spcPts val="0"/>
              </a:spcBef>
              <a:buSzPct val="100000"/>
              <a:defRPr sz="4800"/>
            </a:lvl2pPr>
            <a:lvl3pPr algn="ctr">
              <a:spcBef>
                <a:spcPts val="0"/>
              </a:spcBef>
              <a:buSzPct val="100000"/>
              <a:defRPr sz="4800"/>
            </a:lvl3pPr>
            <a:lvl4pPr algn="ctr">
              <a:spcBef>
                <a:spcPts val="0"/>
              </a:spcBef>
              <a:buSzPct val="100000"/>
              <a:defRPr sz="4800"/>
            </a:lvl4pPr>
            <a:lvl5pPr algn="ctr">
              <a:spcBef>
                <a:spcPts val="0"/>
              </a:spcBef>
              <a:buSzPct val="100000"/>
              <a:defRPr sz="4800"/>
            </a:lvl5pPr>
            <a:lvl6pPr algn="ctr">
              <a:spcBef>
                <a:spcPts val="0"/>
              </a:spcBef>
              <a:buSzPct val="100000"/>
              <a:defRPr sz="4800"/>
            </a:lvl6pPr>
            <a:lvl7pPr algn="ctr">
              <a:spcBef>
                <a:spcPts val="0"/>
              </a:spcBef>
              <a:buSzPct val="100000"/>
              <a:defRPr sz="4800"/>
            </a:lvl7pPr>
            <a:lvl8pPr algn="ctr">
              <a:spcBef>
                <a:spcPts val="0"/>
              </a:spcBef>
              <a:buSzPct val="100000"/>
              <a:defRPr sz="4800"/>
            </a:lvl8pPr>
            <a:lvl9pPr algn="ctr">
              <a:spcBef>
                <a:spcPts val="0"/>
              </a:spcBef>
              <a:buSzPct val="100000"/>
              <a:defRPr sz="4800"/>
            </a:lvl9pPr>
          </a:lstStyle>
          <a:p>
            <a:endParaRPr/>
          </a:p>
        </p:txBody>
      </p:sp>
      <p:sp>
        <p:nvSpPr>
          <p:cNvPr id="11" name="Shape 11"/>
          <p:cNvSpPr txBox="1">
            <a:spLocks noGrp="1"/>
          </p:cNvSpPr>
          <p:nvPr>
            <p:ph type="sldNum" idx="12"/>
          </p:nvPr>
        </p:nvSpPr>
        <p:spPr>
          <a:xfrm>
            <a:off x="8556791" y="4749850"/>
            <a:ext cx="548699" cy="393600"/>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2"/>
        <p:cNvGrpSpPr/>
        <p:nvPr/>
      </p:nvGrpSpPr>
      <p:grpSpPr>
        <a:xfrm>
          <a:off x="0" y="0"/>
          <a:ext cx="0" cy="0"/>
          <a:chOff x="0" y="0"/>
          <a:chExt cx="0" cy="0"/>
        </a:xfrm>
      </p:grpSpPr>
      <p:sp>
        <p:nvSpPr>
          <p:cNvPr id="13" name="Shape 13"/>
          <p:cNvSpPr txBox="1">
            <a:spLocks noGrp="1"/>
          </p:cNvSpPr>
          <p:nvPr>
            <p:ph type="title"/>
          </p:nvPr>
        </p:nvSpPr>
        <p:spPr>
          <a:xfrm>
            <a:off x="457200" y="205978"/>
            <a:ext cx="8229600" cy="857400"/>
          </a:xfrm>
          <a:prstGeom prst="rect">
            <a:avLst/>
          </a:prstGeom>
        </p:spPr>
        <p:txBody>
          <a:bodyPr lIns="91425" tIns="91425" rIns="91425" bIns="91425" anchor="b"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14" name="Shape 14"/>
          <p:cNvSpPr txBox="1">
            <a:spLocks noGrp="1"/>
          </p:cNvSpPr>
          <p:nvPr>
            <p:ph type="body" idx="1"/>
          </p:nvPr>
        </p:nvSpPr>
        <p:spPr>
          <a:xfrm>
            <a:off x="457200" y="1200150"/>
            <a:ext cx="8229600" cy="3725699"/>
          </a:xfrm>
          <a:prstGeom prst="rect">
            <a:avLst/>
          </a:prstGeom>
        </p:spPr>
        <p:txBody>
          <a:bodyPr lIns="91425" tIns="91425" rIns="91425" bIns="91425" anchor="t"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15" name="Shape 15"/>
          <p:cNvSpPr txBox="1">
            <a:spLocks noGrp="1"/>
          </p:cNvSpPr>
          <p:nvPr>
            <p:ph type="sldNum" idx="12"/>
          </p:nvPr>
        </p:nvSpPr>
        <p:spPr>
          <a:xfrm>
            <a:off x="8556791" y="4749850"/>
            <a:ext cx="548699" cy="393600"/>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457200" y="205978"/>
            <a:ext cx="8229600" cy="857400"/>
          </a:xfrm>
          <a:prstGeom prst="rect">
            <a:avLst/>
          </a:prstGeom>
        </p:spPr>
        <p:txBody>
          <a:bodyPr lIns="91425" tIns="91425" rIns="91425" bIns="91425" anchor="b"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18" name="Shape 18"/>
          <p:cNvSpPr txBox="1">
            <a:spLocks noGrp="1"/>
          </p:cNvSpPr>
          <p:nvPr>
            <p:ph type="body" idx="1"/>
          </p:nvPr>
        </p:nvSpPr>
        <p:spPr>
          <a:xfrm>
            <a:off x="457200" y="1200150"/>
            <a:ext cx="3994500" cy="3725699"/>
          </a:xfrm>
          <a:prstGeom prst="rect">
            <a:avLst/>
          </a:prstGeom>
        </p:spPr>
        <p:txBody>
          <a:bodyPr lIns="91425" tIns="91425" rIns="91425" bIns="91425" anchor="t"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19" name="Shape 19"/>
          <p:cNvSpPr txBox="1">
            <a:spLocks noGrp="1"/>
          </p:cNvSpPr>
          <p:nvPr>
            <p:ph type="body" idx="2"/>
          </p:nvPr>
        </p:nvSpPr>
        <p:spPr>
          <a:xfrm>
            <a:off x="4692273" y="1200150"/>
            <a:ext cx="3994500" cy="3725699"/>
          </a:xfrm>
          <a:prstGeom prst="rect">
            <a:avLst/>
          </a:prstGeom>
        </p:spPr>
        <p:txBody>
          <a:bodyPr lIns="91425" tIns="91425" rIns="91425" bIns="91425" anchor="t"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20" name="Shape 20"/>
          <p:cNvSpPr txBox="1">
            <a:spLocks noGrp="1"/>
          </p:cNvSpPr>
          <p:nvPr>
            <p:ph type="sldNum" idx="12"/>
          </p:nvPr>
        </p:nvSpPr>
        <p:spPr>
          <a:xfrm>
            <a:off x="8556791" y="4749850"/>
            <a:ext cx="548699" cy="393600"/>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1"/>
        <p:cNvGrpSpPr/>
        <p:nvPr/>
      </p:nvGrpSpPr>
      <p:grpSpPr>
        <a:xfrm>
          <a:off x="0" y="0"/>
          <a:ext cx="0" cy="0"/>
          <a:chOff x="0" y="0"/>
          <a:chExt cx="0" cy="0"/>
        </a:xfrm>
      </p:grpSpPr>
      <p:sp>
        <p:nvSpPr>
          <p:cNvPr id="22" name="Shape 22"/>
          <p:cNvSpPr txBox="1">
            <a:spLocks noGrp="1"/>
          </p:cNvSpPr>
          <p:nvPr>
            <p:ph type="title"/>
          </p:nvPr>
        </p:nvSpPr>
        <p:spPr>
          <a:xfrm>
            <a:off x="457200" y="205978"/>
            <a:ext cx="8229600" cy="857400"/>
          </a:xfrm>
          <a:prstGeom prst="rect">
            <a:avLst/>
          </a:prstGeom>
        </p:spPr>
        <p:txBody>
          <a:bodyPr lIns="91425" tIns="91425" rIns="91425" bIns="91425" anchor="b"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23" name="Shape 23"/>
          <p:cNvSpPr txBox="1">
            <a:spLocks noGrp="1"/>
          </p:cNvSpPr>
          <p:nvPr>
            <p:ph type="sldNum" idx="12"/>
          </p:nvPr>
        </p:nvSpPr>
        <p:spPr>
          <a:xfrm>
            <a:off x="8556791" y="4749850"/>
            <a:ext cx="548699" cy="393600"/>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Caption">
    <p:spTree>
      <p:nvGrpSpPr>
        <p:cNvPr id="1" name="Shape 24"/>
        <p:cNvGrpSpPr/>
        <p:nvPr/>
      </p:nvGrpSpPr>
      <p:grpSpPr>
        <a:xfrm>
          <a:off x="0" y="0"/>
          <a:ext cx="0" cy="0"/>
          <a:chOff x="0" y="0"/>
          <a:chExt cx="0" cy="0"/>
        </a:xfrm>
      </p:grpSpPr>
      <p:sp>
        <p:nvSpPr>
          <p:cNvPr id="25" name="Shape 25"/>
          <p:cNvSpPr txBox="1">
            <a:spLocks noGrp="1"/>
          </p:cNvSpPr>
          <p:nvPr>
            <p:ph type="body" idx="1"/>
          </p:nvPr>
        </p:nvSpPr>
        <p:spPr>
          <a:xfrm>
            <a:off x="457200" y="4406309"/>
            <a:ext cx="8229600" cy="519599"/>
          </a:xfrm>
          <a:prstGeom prst="rect">
            <a:avLst/>
          </a:prstGeom>
        </p:spPr>
        <p:txBody>
          <a:bodyPr lIns="91425" tIns="91425" rIns="91425" bIns="91425" anchor="t" anchorCtr="0"/>
          <a:lstStyle>
            <a:lvl1pPr algn="ctr">
              <a:spcBef>
                <a:spcPts val="0"/>
              </a:spcBef>
              <a:buClr>
                <a:schemeClr val="dk1"/>
              </a:buClr>
              <a:buSzPct val="100000"/>
              <a:buNone/>
              <a:defRPr sz="1800">
                <a:solidFill>
                  <a:schemeClr val="dk1"/>
                </a:solidFill>
              </a:defRPr>
            </a:lvl1pPr>
          </a:lstStyle>
          <a:p>
            <a:endParaRPr/>
          </a:p>
        </p:txBody>
      </p:sp>
      <p:sp>
        <p:nvSpPr>
          <p:cNvPr id="26" name="Shape 26"/>
          <p:cNvSpPr txBox="1">
            <a:spLocks noGrp="1"/>
          </p:cNvSpPr>
          <p:nvPr>
            <p:ph type="sldNum" idx="12"/>
          </p:nvPr>
        </p:nvSpPr>
        <p:spPr>
          <a:xfrm>
            <a:off x="8556791" y="4749850"/>
            <a:ext cx="548699" cy="393600"/>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27"/>
        <p:cNvGrpSpPr/>
        <p:nvPr/>
      </p:nvGrpSpPr>
      <p:grpSpPr>
        <a:xfrm>
          <a:off x="0" y="0"/>
          <a:ext cx="0" cy="0"/>
          <a:chOff x="0" y="0"/>
          <a:chExt cx="0" cy="0"/>
        </a:xfrm>
      </p:grpSpPr>
      <p:sp>
        <p:nvSpPr>
          <p:cNvPr id="28" name="Shape 28"/>
          <p:cNvSpPr txBox="1">
            <a:spLocks noGrp="1"/>
          </p:cNvSpPr>
          <p:nvPr>
            <p:ph type="sldNum" idx="12"/>
          </p:nvPr>
        </p:nvSpPr>
        <p:spPr>
          <a:xfrm>
            <a:off x="8556791" y="4749850"/>
            <a:ext cx="548699" cy="393600"/>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lt1"/>
            </a:gs>
            <a:gs pos="30000">
              <a:schemeClr val="lt1"/>
            </a:gs>
            <a:gs pos="100000">
              <a:schemeClr val="lt2"/>
            </a:gs>
          </a:gsLst>
          <a:path path="circle">
            <a:fillToRect l="50000" t="50000" r="50000" b="50000"/>
          </a:path>
          <a:tileRect/>
        </a:gradFill>
        <a:effectLst/>
      </p:bgPr>
    </p:bg>
    <p:spTree>
      <p:nvGrpSpPr>
        <p:cNvPr id="1" name="Shape 4"/>
        <p:cNvGrpSpPr/>
        <p:nvPr/>
      </p:nvGrpSpPr>
      <p:grpSpPr>
        <a:xfrm>
          <a:off x="0" y="0"/>
          <a:ext cx="0" cy="0"/>
          <a:chOff x="0" y="0"/>
          <a:chExt cx="0" cy="0"/>
        </a:xfrm>
      </p:grpSpPr>
      <p:sp>
        <p:nvSpPr>
          <p:cNvPr id="5" name="Shape 5"/>
          <p:cNvSpPr txBox="1">
            <a:spLocks noGrp="1"/>
          </p:cNvSpPr>
          <p:nvPr>
            <p:ph type="title"/>
          </p:nvPr>
        </p:nvSpPr>
        <p:spPr>
          <a:xfrm>
            <a:off x="457200" y="205978"/>
            <a:ext cx="8229600" cy="857400"/>
          </a:xfrm>
          <a:prstGeom prst="rect">
            <a:avLst/>
          </a:prstGeom>
          <a:noFill/>
          <a:ln>
            <a:noFill/>
          </a:ln>
        </p:spPr>
        <p:txBody>
          <a:bodyPr lIns="91425" tIns="91425" rIns="91425" bIns="91425" anchor="b" anchorCtr="0"/>
          <a:lstStyle>
            <a:lvl1pPr>
              <a:spcBef>
                <a:spcPts val="0"/>
              </a:spcBef>
              <a:buClr>
                <a:schemeClr val="dk1"/>
              </a:buClr>
              <a:buSzPct val="100000"/>
              <a:buNone/>
              <a:defRPr sz="3600" b="1">
                <a:solidFill>
                  <a:schemeClr val="dk1"/>
                </a:solidFill>
              </a:defRPr>
            </a:lvl1pPr>
            <a:lvl2pPr>
              <a:spcBef>
                <a:spcPts val="0"/>
              </a:spcBef>
              <a:buClr>
                <a:schemeClr val="dk1"/>
              </a:buClr>
              <a:buSzPct val="100000"/>
              <a:buNone/>
              <a:defRPr sz="3600" b="1">
                <a:solidFill>
                  <a:schemeClr val="dk1"/>
                </a:solidFill>
              </a:defRPr>
            </a:lvl2pPr>
            <a:lvl3pPr>
              <a:spcBef>
                <a:spcPts val="0"/>
              </a:spcBef>
              <a:buClr>
                <a:schemeClr val="dk1"/>
              </a:buClr>
              <a:buSzPct val="100000"/>
              <a:buNone/>
              <a:defRPr sz="3600" b="1">
                <a:solidFill>
                  <a:schemeClr val="dk1"/>
                </a:solidFill>
              </a:defRPr>
            </a:lvl3pPr>
            <a:lvl4pPr>
              <a:spcBef>
                <a:spcPts val="0"/>
              </a:spcBef>
              <a:buClr>
                <a:schemeClr val="dk1"/>
              </a:buClr>
              <a:buSzPct val="100000"/>
              <a:buNone/>
              <a:defRPr sz="3600" b="1">
                <a:solidFill>
                  <a:schemeClr val="dk1"/>
                </a:solidFill>
              </a:defRPr>
            </a:lvl4pPr>
            <a:lvl5pPr>
              <a:spcBef>
                <a:spcPts val="0"/>
              </a:spcBef>
              <a:buClr>
                <a:schemeClr val="dk1"/>
              </a:buClr>
              <a:buSzPct val="100000"/>
              <a:buNone/>
              <a:defRPr sz="3600" b="1">
                <a:solidFill>
                  <a:schemeClr val="dk1"/>
                </a:solidFill>
              </a:defRPr>
            </a:lvl5pPr>
            <a:lvl6pPr>
              <a:spcBef>
                <a:spcPts val="0"/>
              </a:spcBef>
              <a:buClr>
                <a:schemeClr val="dk1"/>
              </a:buClr>
              <a:buSzPct val="100000"/>
              <a:buNone/>
              <a:defRPr sz="3600" b="1">
                <a:solidFill>
                  <a:schemeClr val="dk1"/>
                </a:solidFill>
              </a:defRPr>
            </a:lvl6pPr>
            <a:lvl7pPr>
              <a:spcBef>
                <a:spcPts val="0"/>
              </a:spcBef>
              <a:buClr>
                <a:schemeClr val="dk1"/>
              </a:buClr>
              <a:buSzPct val="100000"/>
              <a:buNone/>
              <a:defRPr sz="3600" b="1">
                <a:solidFill>
                  <a:schemeClr val="dk1"/>
                </a:solidFill>
              </a:defRPr>
            </a:lvl7pPr>
            <a:lvl8pPr>
              <a:spcBef>
                <a:spcPts val="0"/>
              </a:spcBef>
              <a:buClr>
                <a:schemeClr val="dk1"/>
              </a:buClr>
              <a:buSzPct val="100000"/>
              <a:buNone/>
              <a:defRPr sz="3600" b="1">
                <a:solidFill>
                  <a:schemeClr val="dk1"/>
                </a:solidFill>
              </a:defRPr>
            </a:lvl8pPr>
            <a:lvl9pPr>
              <a:spcBef>
                <a:spcPts val="0"/>
              </a:spcBef>
              <a:buClr>
                <a:schemeClr val="dk1"/>
              </a:buClr>
              <a:buSzPct val="100000"/>
              <a:buNone/>
              <a:defRPr sz="3600" b="1">
                <a:solidFill>
                  <a:schemeClr val="dk1"/>
                </a:solidFill>
              </a:defRPr>
            </a:lvl9pPr>
          </a:lstStyle>
          <a:p>
            <a:endParaRPr/>
          </a:p>
        </p:txBody>
      </p:sp>
      <p:sp>
        <p:nvSpPr>
          <p:cNvPr id="6" name="Shape 6"/>
          <p:cNvSpPr txBox="1">
            <a:spLocks noGrp="1"/>
          </p:cNvSpPr>
          <p:nvPr>
            <p:ph type="body" idx="1"/>
          </p:nvPr>
        </p:nvSpPr>
        <p:spPr>
          <a:xfrm>
            <a:off x="457200" y="1200150"/>
            <a:ext cx="8229600" cy="3725699"/>
          </a:xfrm>
          <a:prstGeom prst="rect">
            <a:avLst/>
          </a:prstGeom>
          <a:noFill/>
          <a:ln>
            <a:noFill/>
          </a:ln>
        </p:spPr>
        <p:txBody>
          <a:bodyPr lIns="91425" tIns="91425" rIns="91425" bIns="91425" anchor="t" anchorCtr="0"/>
          <a:lstStyle>
            <a:lvl1pPr>
              <a:spcBef>
                <a:spcPts val="600"/>
              </a:spcBef>
              <a:buSzPct val="100000"/>
              <a:defRPr sz="3000"/>
            </a:lvl1pPr>
            <a:lvl2pPr>
              <a:spcBef>
                <a:spcPts val="480"/>
              </a:spcBef>
              <a:buSzPct val="100000"/>
              <a:defRPr sz="2400"/>
            </a:lvl2pPr>
            <a:lvl3pPr>
              <a:spcBef>
                <a:spcPts val="480"/>
              </a:spcBef>
              <a:buSzPct val="100000"/>
              <a:defRPr sz="2400"/>
            </a:lvl3pPr>
            <a:lvl4pPr>
              <a:spcBef>
                <a:spcPts val="360"/>
              </a:spcBef>
              <a:buSzPct val="100000"/>
              <a:defRPr sz="1800"/>
            </a:lvl4pPr>
            <a:lvl5pPr>
              <a:spcBef>
                <a:spcPts val="360"/>
              </a:spcBef>
              <a:buSzPct val="100000"/>
              <a:defRPr sz="1800"/>
            </a:lvl5pPr>
            <a:lvl6pPr>
              <a:spcBef>
                <a:spcPts val="360"/>
              </a:spcBef>
              <a:buSzPct val="100000"/>
              <a:defRPr sz="1800"/>
            </a:lvl6pPr>
            <a:lvl7pPr>
              <a:spcBef>
                <a:spcPts val="360"/>
              </a:spcBef>
              <a:buSzPct val="100000"/>
              <a:defRPr sz="1800"/>
            </a:lvl7pPr>
            <a:lvl8pPr>
              <a:spcBef>
                <a:spcPts val="360"/>
              </a:spcBef>
              <a:buSzPct val="100000"/>
              <a:defRPr sz="1800"/>
            </a:lvl8pPr>
            <a:lvl9pPr>
              <a:spcBef>
                <a:spcPts val="360"/>
              </a:spcBef>
              <a:buSzPct val="100000"/>
              <a:defRPr sz="1800"/>
            </a:lvl9pPr>
          </a:lstStyle>
          <a:p>
            <a:endParaRPr/>
          </a:p>
        </p:txBody>
      </p:sp>
      <p:sp>
        <p:nvSpPr>
          <p:cNvPr id="7" name="Shape 7"/>
          <p:cNvSpPr txBox="1">
            <a:spLocks noGrp="1"/>
          </p:cNvSpPr>
          <p:nvPr>
            <p:ph type="sldNum" idx="12"/>
          </p:nvPr>
        </p:nvSpPr>
        <p:spPr>
          <a:xfrm>
            <a:off x="8556791" y="4749850"/>
            <a:ext cx="548699" cy="393600"/>
          </a:xfrm>
          <a:prstGeom prst="rect">
            <a:avLst/>
          </a:prstGeom>
          <a:noFill/>
          <a:ln>
            <a:noFill/>
          </a:ln>
        </p:spPr>
        <p:txBody>
          <a:bodyPr lIns="91425" tIns="91425" rIns="91425" bIns="91425" anchor="ctr" anchorCtr="0">
            <a:noAutofit/>
          </a:bodyPr>
          <a:lstStyle/>
          <a:p>
            <a:pPr algn="r">
              <a:spcBef>
                <a:spcPts val="0"/>
              </a:spcBef>
              <a:buNone/>
            </a:pPr>
            <a:fld id="{00000000-1234-1234-1234-123412341234}" type="slidenum">
              <a:rPr lang="en" sz="1300">
                <a:solidFill>
                  <a:schemeClr val="dk1"/>
                </a:solidFill>
              </a:rPr>
              <a:t>‹#›</a:t>
            </a:fld>
            <a:endParaRPr lang="en" sz="1300">
              <a:solidFill>
                <a:schemeClr val="dk1"/>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p:titleStyle>
    <p:body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bodyStyle>
    <p:other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en.wikipedia.org/wiki/Frazier_lens"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hyperlink" Target="https://youtu.be/06t8TGAffNA"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7"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5.xml"/><Relationship Id="rId6" Type="http://schemas.openxmlformats.org/officeDocument/2006/relationships/image" Target="../media/image4.jpg"/><Relationship Id="rId5" Type="http://schemas.openxmlformats.org/officeDocument/2006/relationships/image" Target="../media/image3.jpg"/><Relationship Id="rId4" Type="http://schemas.openxmlformats.org/officeDocument/2006/relationships/image" Target="../media/image2.jp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9"/>
        <p:cNvGrpSpPr/>
        <p:nvPr/>
      </p:nvGrpSpPr>
      <p:grpSpPr>
        <a:xfrm>
          <a:off x="0" y="0"/>
          <a:ext cx="0" cy="0"/>
          <a:chOff x="0" y="0"/>
          <a:chExt cx="0" cy="0"/>
        </a:xfrm>
      </p:grpSpPr>
      <p:sp>
        <p:nvSpPr>
          <p:cNvPr id="30" name="Shape 30"/>
          <p:cNvSpPr txBox="1">
            <a:spLocks noGrp="1"/>
          </p:cNvSpPr>
          <p:nvPr>
            <p:ph type="ctrTitle"/>
          </p:nvPr>
        </p:nvSpPr>
        <p:spPr>
          <a:xfrm>
            <a:off x="685800" y="1173275"/>
            <a:ext cx="7772400" cy="1569899"/>
          </a:xfrm>
          <a:prstGeom prst="rect">
            <a:avLst/>
          </a:prstGeom>
        </p:spPr>
        <p:txBody>
          <a:bodyPr lIns="91425" tIns="91425" rIns="91425" bIns="91425" anchor="b" anchorCtr="0">
            <a:noAutofit/>
          </a:bodyPr>
          <a:lstStyle/>
          <a:p>
            <a:pPr rtl="0">
              <a:spcBef>
                <a:spcPts val="0"/>
              </a:spcBef>
              <a:buNone/>
            </a:pPr>
            <a:r>
              <a:rPr lang="en" sz="3600" dirty="0"/>
              <a:t>Comp Photography </a:t>
            </a:r>
            <a:r>
              <a:rPr lang="en" sz="3600" dirty="0" smtClean="0"/>
              <a:t>(Fall 2015)</a:t>
            </a:r>
            <a:endParaRPr lang="en" sz="3600" dirty="0"/>
          </a:p>
          <a:p>
            <a:pPr>
              <a:spcBef>
                <a:spcPts val="0"/>
              </a:spcBef>
              <a:buNone/>
            </a:pPr>
            <a:r>
              <a:rPr lang="en" sz="3600" dirty="0"/>
              <a:t>HW 3</a:t>
            </a:r>
          </a:p>
        </p:txBody>
      </p:sp>
      <p:sp>
        <p:nvSpPr>
          <p:cNvPr id="31" name="Shape 31"/>
          <p:cNvSpPr txBox="1">
            <a:spLocks noGrp="1"/>
          </p:cNvSpPr>
          <p:nvPr>
            <p:ph type="subTitle" idx="1"/>
          </p:nvPr>
        </p:nvSpPr>
        <p:spPr>
          <a:xfrm>
            <a:off x="685800" y="2840053"/>
            <a:ext cx="7772400" cy="784799"/>
          </a:xfrm>
          <a:prstGeom prst="rect">
            <a:avLst/>
          </a:prstGeom>
        </p:spPr>
        <p:txBody>
          <a:bodyPr lIns="91425" tIns="91425" rIns="91425" bIns="91425" anchor="t" anchorCtr="0">
            <a:noAutofit/>
          </a:bodyPr>
          <a:lstStyle/>
          <a:p>
            <a:pPr>
              <a:spcBef>
                <a:spcPts val="0"/>
              </a:spcBef>
              <a:buNone/>
            </a:pPr>
            <a:r>
              <a:rPr lang="en" dirty="0" smtClean="0"/>
              <a:t>Hieu Nguyen</a:t>
            </a:r>
            <a:endParaRPr lang="en" dirty="0"/>
          </a:p>
        </p:txBody>
      </p:sp>
      <p:sp>
        <p:nvSpPr>
          <p:cNvPr id="32" name="Shape 32"/>
          <p:cNvSpPr txBox="1"/>
          <p:nvPr/>
        </p:nvSpPr>
        <p:spPr>
          <a:xfrm>
            <a:off x="0" y="4944075"/>
            <a:ext cx="1986000" cy="199500"/>
          </a:xfrm>
          <a:prstGeom prst="rect">
            <a:avLst/>
          </a:prstGeom>
          <a:noFill/>
          <a:ln>
            <a:noFill/>
          </a:ln>
        </p:spPr>
        <p:txBody>
          <a:bodyPr lIns="91425" tIns="91425" rIns="91425" bIns="91425" anchor="ctr" anchorCtr="0">
            <a:noAutofit/>
          </a:bodyPr>
          <a:lstStyle/>
          <a:p>
            <a:pPr>
              <a:spcBef>
                <a:spcPts val="0"/>
              </a:spcBef>
              <a:buNone/>
            </a:pPr>
            <a:r>
              <a:rPr lang="en" sz="1000">
                <a:solidFill>
                  <a:srgbClr val="999999"/>
                </a:solidFill>
              </a:rPr>
              <a:t>CS 6475 </a:t>
            </a:r>
          </a:p>
        </p:txBody>
      </p:sp>
    </p:spTree>
  </p:cSld>
  <p:clrMapOvr>
    <a:masterClrMapping/>
  </p:clrMapOvr>
  <p:transition spd="slow">
    <p:cu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Shape 113"/>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a:spcBef>
                <a:spcPts val="0"/>
              </a:spcBef>
              <a:buNone/>
            </a:pPr>
            <a:r>
              <a:rPr lang="en"/>
              <a:t>How did you generate the final?</a:t>
            </a:r>
          </a:p>
        </p:txBody>
      </p:sp>
      <p:sp>
        <p:nvSpPr>
          <p:cNvPr id="114" name="Shape 114"/>
          <p:cNvSpPr txBox="1">
            <a:spLocks noGrp="1"/>
          </p:cNvSpPr>
          <p:nvPr>
            <p:ph type="body" idx="1"/>
          </p:nvPr>
        </p:nvSpPr>
        <p:spPr>
          <a:xfrm>
            <a:off x="457200" y="1200150"/>
            <a:ext cx="8229600" cy="3725699"/>
          </a:xfrm>
          <a:prstGeom prst="rect">
            <a:avLst/>
          </a:prstGeom>
        </p:spPr>
        <p:txBody>
          <a:bodyPr lIns="91425" tIns="91425" rIns="91425" bIns="91425" anchor="t" anchorCtr="0">
            <a:noAutofit/>
          </a:bodyPr>
          <a:lstStyle/>
          <a:p>
            <a:pPr marL="457200" marR="0" lvl="0" indent="-228600" algn="l" rtl="0">
              <a:lnSpc>
                <a:spcPct val="100000"/>
              </a:lnSpc>
              <a:spcBef>
                <a:spcPts val="600"/>
              </a:spcBef>
              <a:spcAft>
                <a:spcPts val="0"/>
              </a:spcAft>
              <a:buClr>
                <a:schemeClr val="dk1"/>
              </a:buClr>
              <a:buSzPct val="100000"/>
              <a:buFont typeface="Arial"/>
            </a:pPr>
            <a:r>
              <a:rPr lang="en" sz="1600" dirty="0" smtClean="0">
                <a:solidFill>
                  <a:schemeClr val="dk1"/>
                </a:solidFill>
              </a:rPr>
              <a:t>I generated the final image using the GNU Image Manipulation Program (GIMP). It was a relatively straightforward manual process; I didn’t take advantage of any automated photo merging tools. I was hoping to explore focus stacking and stitching processes, but I ran out of time... The general procedure to create the final overlayed image is as follows:</a:t>
            </a:r>
          </a:p>
          <a:p>
            <a:pPr marL="457200" marR="0" lvl="0" indent="-228600" algn="l" rtl="0">
              <a:lnSpc>
                <a:spcPct val="100000"/>
              </a:lnSpc>
              <a:spcBef>
                <a:spcPts val="600"/>
              </a:spcBef>
              <a:spcAft>
                <a:spcPts val="0"/>
              </a:spcAft>
              <a:buClr>
                <a:schemeClr val="dk1"/>
              </a:buClr>
              <a:buSzPct val="100000"/>
              <a:buFont typeface="Arial"/>
            </a:pPr>
            <a:endParaRPr lang="en" sz="1600" dirty="0">
              <a:solidFill>
                <a:schemeClr val="dk1"/>
              </a:solidFill>
            </a:endParaRPr>
          </a:p>
          <a:p>
            <a:pPr marL="342900" indent="-342900">
              <a:buFont typeface="+mj-lt"/>
              <a:buAutoNum type="arabicPeriod"/>
            </a:pPr>
            <a:r>
              <a:rPr lang="en" sz="1600" dirty="0"/>
              <a:t>Import the source images </a:t>
            </a:r>
            <a:r>
              <a:rPr lang="en" sz="1600" dirty="0" smtClean="0"/>
              <a:t>as individual </a:t>
            </a:r>
            <a:r>
              <a:rPr lang="en" sz="1600" dirty="0"/>
              <a:t>layers.</a:t>
            </a:r>
          </a:p>
          <a:p>
            <a:pPr marL="342900" indent="-342900">
              <a:buFont typeface="+mj-lt"/>
              <a:buAutoNum type="arabicPeriod"/>
            </a:pPr>
            <a:r>
              <a:rPr lang="en" sz="1600" dirty="0"/>
              <a:t>Add a black (full transparency) layer mask to the first 3 images.</a:t>
            </a:r>
          </a:p>
          <a:p>
            <a:pPr marL="342900" indent="-342900">
              <a:buFont typeface="+mj-lt"/>
              <a:buAutoNum type="arabicPeriod"/>
            </a:pPr>
            <a:r>
              <a:rPr lang="en" sz="1600" dirty="0"/>
              <a:t>In each layer mask, remove the transparency region where each quad is located, so that it blends into the background of the last image.</a:t>
            </a:r>
          </a:p>
          <a:p>
            <a:pPr marL="342900" indent="-342900">
              <a:buFont typeface="+mj-lt"/>
              <a:buAutoNum type="arabicPeriod"/>
            </a:pPr>
            <a:r>
              <a:rPr lang="en" sz="1600" dirty="0"/>
              <a:t>Flatten and export.</a:t>
            </a:r>
          </a:p>
          <a:p>
            <a:pPr marL="457200" marR="0" lvl="0" indent="-228600" algn="l" rtl="0">
              <a:lnSpc>
                <a:spcPct val="100000"/>
              </a:lnSpc>
              <a:spcBef>
                <a:spcPts val="600"/>
              </a:spcBef>
              <a:spcAft>
                <a:spcPts val="0"/>
              </a:spcAft>
              <a:buClr>
                <a:schemeClr val="dk1"/>
              </a:buClr>
              <a:buSzPct val="100000"/>
              <a:buFont typeface="Arial"/>
            </a:pPr>
            <a:endParaRPr lang="en" sz="1600" dirty="0">
              <a:solidFill>
                <a:schemeClr val="dk1"/>
              </a:solidFill>
            </a:endParaRPr>
          </a:p>
        </p:txBody>
      </p:sp>
      <p:sp>
        <p:nvSpPr>
          <p:cNvPr id="115" name="Shape 115"/>
          <p:cNvSpPr txBox="1"/>
          <p:nvPr/>
        </p:nvSpPr>
        <p:spPr>
          <a:xfrm>
            <a:off x="0" y="4944075"/>
            <a:ext cx="1986000" cy="199500"/>
          </a:xfrm>
          <a:prstGeom prst="rect">
            <a:avLst/>
          </a:prstGeom>
          <a:noFill/>
          <a:ln>
            <a:noFill/>
          </a:ln>
        </p:spPr>
        <p:txBody>
          <a:bodyPr lIns="91425" tIns="91425" rIns="91425" bIns="91425" anchor="ctr" anchorCtr="0">
            <a:noAutofit/>
          </a:bodyPr>
          <a:lstStyle/>
          <a:p>
            <a:pPr lvl="0" rtl="0">
              <a:spcBef>
                <a:spcPts val="0"/>
              </a:spcBef>
              <a:buNone/>
            </a:pPr>
            <a:r>
              <a:rPr lang="en" sz="1000">
                <a:solidFill>
                  <a:srgbClr val="999999"/>
                </a:solidFill>
              </a:rPr>
              <a:t>CS 6475 </a:t>
            </a:r>
          </a:p>
        </p:txBody>
      </p:sp>
    </p:spTree>
  </p:cSld>
  <p:clrMapOvr>
    <a:masterClrMapping/>
  </p:clrMapOvr>
  <p:transition spd="slow">
    <p:cut/>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Shape 120"/>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a:spcBef>
                <a:spcPts val="0"/>
              </a:spcBef>
              <a:buNone/>
            </a:pPr>
            <a:r>
              <a:rPr lang="en"/>
              <a:t>Was it successful? </a:t>
            </a:r>
          </a:p>
        </p:txBody>
      </p:sp>
      <p:sp>
        <p:nvSpPr>
          <p:cNvPr id="121" name="Shape 121"/>
          <p:cNvSpPr txBox="1">
            <a:spLocks noGrp="1"/>
          </p:cNvSpPr>
          <p:nvPr>
            <p:ph type="body" idx="1"/>
          </p:nvPr>
        </p:nvSpPr>
        <p:spPr>
          <a:xfrm>
            <a:off x="457200" y="1200150"/>
            <a:ext cx="8229600" cy="3725699"/>
          </a:xfrm>
          <a:prstGeom prst="rect">
            <a:avLst/>
          </a:prstGeom>
        </p:spPr>
        <p:txBody>
          <a:bodyPr lIns="91425" tIns="91425" rIns="91425" bIns="91425" anchor="t" anchorCtr="0">
            <a:noAutofit/>
          </a:bodyPr>
          <a:lstStyle/>
          <a:p>
            <a:pPr rtl="0">
              <a:spcBef>
                <a:spcPts val="0"/>
              </a:spcBef>
              <a:buNone/>
            </a:pPr>
            <a:r>
              <a:rPr lang="en" sz="1600" dirty="0" smtClean="0">
                <a:solidFill>
                  <a:schemeClr val="dk1"/>
                </a:solidFill>
              </a:rPr>
              <a:t>The final image turned out okay. I’m not an expert on image processing and manipulation, so my knowledge of photo editing software was somewhat limited. </a:t>
            </a:r>
            <a:r>
              <a:rPr lang="en" sz="1600" dirty="0" smtClean="0">
                <a:solidFill>
                  <a:schemeClr val="dk1"/>
                </a:solidFill>
              </a:rPr>
              <a:t>I achieved my intended goal of composing a scene that appeared to be a swarm of flying drones. However, the blending wasn’t perfect due to differences in illumination (from the on-board LEDs of the quadcopter). Another goal of my approach was to test the focus locking feature on my camera, which returned fairly good results considering how fast the quad flies. I’d like to experiment with differences in illumination and lens types to try achieve a sharper image. I believe that using a faster lens would yield better results.</a:t>
            </a:r>
            <a:r>
              <a:rPr lang="en" sz="1600" dirty="0">
                <a:solidFill>
                  <a:schemeClr val="dk1"/>
                </a:solidFill>
              </a:rPr>
              <a:t> </a:t>
            </a:r>
            <a:endParaRPr lang="en" sz="1600" dirty="0" smtClean="0">
              <a:solidFill>
                <a:schemeClr val="dk1"/>
              </a:solidFill>
            </a:endParaRPr>
          </a:p>
          <a:p>
            <a:pPr rtl="0">
              <a:spcBef>
                <a:spcPts val="0"/>
              </a:spcBef>
              <a:buNone/>
            </a:pPr>
            <a:endParaRPr lang="en" sz="1600" dirty="0">
              <a:solidFill>
                <a:schemeClr val="dk1"/>
              </a:solidFill>
            </a:endParaRPr>
          </a:p>
          <a:p>
            <a:pPr rtl="0">
              <a:spcBef>
                <a:spcPts val="0"/>
              </a:spcBef>
              <a:buNone/>
            </a:pPr>
            <a:r>
              <a:rPr lang="en" sz="1600" dirty="0" smtClean="0">
                <a:solidFill>
                  <a:schemeClr val="dk1"/>
                </a:solidFill>
              </a:rPr>
              <a:t>My method of overlaying </a:t>
            </a:r>
            <a:r>
              <a:rPr lang="en-US" sz="1600" dirty="0" err="1" smtClean="0">
                <a:solidFill>
                  <a:schemeClr val="dk1"/>
                </a:solidFill>
              </a:rPr>
              <a:t>th</a:t>
            </a:r>
            <a:r>
              <a:rPr lang="en" sz="1600" dirty="0" smtClean="0">
                <a:solidFill>
                  <a:schemeClr val="dk1"/>
                </a:solidFill>
              </a:rPr>
              <a:t>e images to create the final image could also be improved </a:t>
            </a:r>
            <a:r>
              <a:rPr lang="en-US" sz="1600" dirty="0" err="1" smtClean="0">
                <a:solidFill>
                  <a:schemeClr val="dk1"/>
                </a:solidFill>
              </a:rPr>
              <a:t>wi</a:t>
            </a:r>
            <a:r>
              <a:rPr lang="en" sz="1600" dirty="0" smtClean="0">
                <a:solidFill>
                  <a:schemeClr val="dk1"/>
                </a:solidFill>
              </a:rPr>
              <a:t>th other techniques. Perhaps a background subrtraction and strategic Gaussian blur would create a better final composition.</a:t>
            </a:r>
            <a:endParaRPr lang="en" sz="1600" dirty="0">
              <a:solidFill>
                <a:schemeClr val="dk1"/>
              </a:solidFill>
            </a:endParaRPr>
          </a:p>
        </p:txBody>
      </p:sp>
      <p:sp>
        <p:nvSpPr>
          <p:cNvPr id="122" name="Shape 122"/>
          <p:cNvSpPr txBox="1"/>
          <p:nvPr/>
        </p:nvSpPr>
        <p:spPr>
          <a:xfrm>
            <a:off x="0" y="4944075"/>
            <a:ext cx="1986000" cy="199500"/>
          </a:xfrm>
          <a:prstGeom prst="rect">
            <a:avLst/>
          </a:prstGeom>
          <a:noFill/>
          <a:ln>
            <a:noFill/>
          </a:ln>
        </p:spPr>
        <p:txBody>
          <a:bodyPr lIns="91425" tIns="91425" rIns="91425" bIns="91425" anchor="ctr" anchorCtr="0">
            <a:noAutofit/>
          </a:bodyPr>
          <a:lstStyle/>
          <a:p>
            <a:pPr lvl="0" rtl="0">
              <a:spcBef>
                <a:spcPts val="0"/>
              </a:spcBef>
              <a:buNone/>
            </a:pPr>
            <a:r>
              <a:rPr lang="en" sz="1000">
                <a:solidFill>
                  <a:srgbClr val="999999"/>
                </a:solidFill>
              </a:rPr>
              <a:t>CS 6475 </a:t>
            </a:r>
          </a:p>
        </p:txBody>
      </p:sp>
    </p:spTree>
  </p:cSld>
  <p:clrMapOvr>
    <a:masterClrMapping/>
  </p:clrMapOvr>
  <p:transition spd="slow">
    <p:cu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Shape 127"/>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a:spcBef>
                <a:spcPts val="0"/>
              </a:spcBef>
              <a:buNone/>
            </a:pPr>
            <a:r>
              <a:rPr lang="en"/>
              <a:t>Any other details.</a:t>
            </a:r>
          </a:p>
        </p:txBody>
      </p:sp>
      <p:sp>
        <p:nvSpPr>
          <p:cNvPr id="128" name="Shape 128"/>
          <p:cNvSpPr txBox="1">
            <a:spLocks noGrp="1"/>
          </p:cNvSpPr>
          <p:nvPr>
            <p:ph type="body" idx="1"/>
          </p:nvPr>
        </p:nvSpPr>
        <p:spPr>
          <a:xfrm>
            <a:off x="457200" y="1200150"/>
            <a:ext cx="8229600" cy="3725699"/>
          </a:xfrm>
          <a:prstGeom prst="rect">
            <a:avLst/>
          </a:prstGeom>
        </p:spPr>
        <p:txBody>
          <a:bodyPr lIns="91425" tIns="91425" rIns="91425" bIns="91425" anchor="t" anchorCtr="0">
            <a:noAutofit/>
          </a:bodyPr>
          <a:lstStyle/>
          <a:p>
            <a:pPr marL="457200" lvl="0" indent="-228600">
              <a:spcBef>
                <a:spcPts val="0"/>
              </a:spcBef>
              <a:buClr>
                <a:schemeClr val="dk1"/>
              </a:buClr>
              <a:buSzPct val="100000"/>
            </a:pPr>
            <a:r>
              <a:rPr lang="en" sz="1600" dirty="0" smtClean="0">
                <a:solidFill>
                  <a:schemeClr val="dk1"/>
                </a:solidFill>
              </a:rPr>
              <a:t>I had a lot of difficulty with deciding what to photograph for this assignment. </a:t>
            </a:r>
            <a:r>
              <a:rPr lang="en" sz="1600" dirty="0" smtClean="0">
                <a:solidFill>
                  <a:schemeClr val="dk1"/>
                </a:solidFill>
              </a:rPr>
              <a:t>The requirements were so broad that I could’ve gone in countless directions. The potential for creativity here is endless. I wanted to explore focus stacking in more detail to bring objects at different distances into focus… to create an optical illusion effect. I wanted to see if it was possible to use computational processes to achieve the same effect as the </a:t>
            </a:r>
            <a:r>
              <a:rPr lang="en" sz="1600" dirty="0" smtClean="0">
                <a:solidFill>
                  <a:schemeClr val="dk1"/>
                </a:solidFill>
                <a:hlinkClick r:id="rId3"/>
              </a:rPr>
              <a:t>Frazier lens</a:t>
            </a:r>
            <a:r>
              <a:rPr lang="en" sz="1600" dirty="0" smtClean="0">
                <a:solidFill>
                  <a:schemeClr val="dk1"/>
                </a:solidFill>
              </a:rPr>
              <a:t>, which achieves a massive depth of field. See the following video for examples of what the Frazier lens can achieve: </a:t>
            </a:r>
            <a:r>
              <a:rPr lang="en-US" sz="1600" dirty="0">
                <a:solidFill>
                  <a:schemeClr val="dk1"/>
                </a:solidFill>
                <a:hlinkClick r:id="rId4"/>
              </a:rPr>
              <a:t>https://</a:t>
            </a:r>
            <a:r>
              <a:rPr lang="en-US" sz="1600" dirty="0" smtClean="0">
                <a:solidFill>
                  <a:schemeClr val="dk1"/>
                </a:solidFill>
                <a:hlinkClick r:id="rId4"/>
              </a:rPr>
              <a:t>youtu.be/06t8TGAffNA</a:t>
            </a:r>
            <a:endParaRPr lang="en-US" sz="1600" dirty="0" smtClean="0">
              <a:solidFill>
                <a:schemeClr val="dk1"/>
              </a:solidFill>
            </a:endParaRPr>
          </a:p>
          <a:p>
            <a:pPr marL="457200" lvl="0" indent="-228600">
              <a:buClr>
                <a:schemeClr val="dk1"/>
              </a:buClr>
            </a:pPr>
            <a:endParaRPr lang="en" sz="1600" dirty="0" smtClean="0">
              <a:solidFill>
                <a:schemeClr val="dk1"/>
              </a:solidFill>
            </a:endParaRPr>
          </a:p>
          <a:p>
            <a:pPr marL="457200" lvl="0" indent="-228600">
              <a:buClr>
                <a:schemeClr val="dk1"/>
              </a:buClr>
            </a:pPr>
            <a:r>
              <a:rPr lang="en" sz="1600" dirty="0" smtClean="0">
                <a:solidFill>
                  <a:schemeClr val="dk1"/>
                </a:solidFill>
              </a:rPr>
              <a:t>Epsilon photography is an interesting concept, and I expect camera vendors to continue implementing more of these processes (HDR, stacking, etc.) in future cameras.</a:t>
            </a:r>
            <a:endParaRPr lang="en" sz="1600" dirty="0">
              <a:solidFill>
                <a:schemeClr val="dk1"/>
              </a:solidFill>
            </a:endParaRPr>
          </a:p>
        </p:txBody>
      </p:sp>
      <p:sp>
        <p:nvSpPr>
          <p:cNvPr id="129" name="Shape 129"/>
          <p:cNvSpPr txBox="1"/>
          <p:nvPr/>
        </p:nvSpPr>
        <p:spPr>
          <a:xfrm>
            <a:off x="0" y="4944075"/>
            <a:ext cx="1986000" cy="199500"/>
          </a:xfrm>
          <a:prstGeom prst="rect">
            <a:avLst/>
          </a:prstGeom>
          <a:noFill/>
          <a:ln>
            <a:noFill/>
          </a:ln>
        </p:spPr>
        <p:txBody>
          <a:bodyPr lIns="91425" tIns="91425" rIns="91425" bIns="91425" anchor="ctr" anchorCtr="0">
            <a:noAutofit/>
          </a:bodyPr>
          <a:lstStyle/>
          <a:p>
            <a:pPr lvl="0" rtl="0">
              <a:spcBef>
                <a:spcPts val="0"/>
              </a:spcBef>
              <a:buNone/>
            </a:pPr>
            <a:r>
              <a:rPr lang="en" sz="1000">
                <a:solidFill>
                  <a:srgbClr val="999999"/>
                </a:solidFill>
              </a:rPr>
              <a:t>CS 6475 </a:t>
            </a:r>
          </a:p>
        </p:txBody>
      </p:sp>
    </p:spTree>
  </p:cSld>
  <p:clrMapOvr>
    <a:masterClrMapping/>
  </p:clrMapOvr>
  <p:transition spd="slow">
    <p:cu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6"/>
        <p:cNvGrpSpPr/>
        <p:nvPr/>
      </p:nvGrpSpPr>
      <p:grpSpPr>
        <a:xfrm>
          <a:off x="0" y="0"/>
          <a:ext cx="0" cy="0"/>
          <a:chOff x="0" y="0"/>
          <a:chExt cx="0" cy="0"/>
        </a:xfrm>
      </p:grpSpPr>
      <p:sp>
        <p:nvSpPr>
          <p:cNvPr id="37" name="Shape 37"/>
          <p:cNvSpPr txBox="1">
            <a:spLocks noGrp="1"/>
          </p:cNvSpPr>
          <p:nvPr>
            <p:ph type="body" idx="1"/>
          </p:nvPr>
        </p:nvSpPr>
        <p:spPr>
          <a:xfrm>
            <a:off x="1765075" y="4623900"/>
            <a:ext cx="2475600" cy="519599"/>
          </a:xfrm>
          <a:prstGeom prst="rect">
            <a:avLst/>
          </a:prstGeom>
        </p:spPr>
        <p:txBody>
          <a:bodyPr lIns="91425" tIns="91425" rIns="91425" bIns="91425" anchor="t" anchorCtr="0">
            <a:noAutofit/>
          </a:bodyPr>
          <a:lstStyle/>
          <a:p>
            <a:pPr>
              <a:spcBef>
                <a:spcPts val="0"/>
              </a:spcBef>
              <a:buNone/>
            </a:pPr>
            <a:r>
              <a:rPr lang="en"/>
              <a:t>Final</a:t>
            </a:r>
          </a:p>
        </p:txBody>
      </p:sp>
      <p:pic>
        <p:nvPicPr>
          <p:cNvPr id="38" name="Shape 38"/>
          <p:cNvPicPr preferRelativeResize="0"/>
          <p:nvPr/>
        </p:nvPicPr>
        <p:blipFill>
          <a:blip r:embed="rId3">
            <a:extLst>
              <a:ext uri="{28A0092B-C50C-407E-A947-70E740481C1C}">
                <a14:useLocalDpi xmlns:a14="http://schemas.microsoft.com/office/drawing/2010/main" val="0"/>
              </a:ext>
            </a:extLst>
          </a:blip>
          <a:stretch>
            <a:fillRect/>
          </a:stretch>
        </p:blipFill>
        <p:spPr>
          <a:xfrm>
            <a:off x="563514" y="794427"/>
            <a:ext cx="1837415" cy="1224943"/>
          </a:xfrm>
          <a:prstGeom prst="rect">
            <a:avLst/>
          </a:prstGeom>
          <a:noFill/>
          <a:ln>
            <a:noFill/>
          </a:ln>
        </p:spPr>
      </p:pic>
      <p:pic>
        <p:nvPicPr>
          <p:cNvPr id="39" name="Shape 39"/>
          <p:cNvPicPr preferRelativeResize="0"/>
          <p:nvPr/>
        </p:nvPicPr>
        <p:blipFill>
          <a:blip r:embed="rId4">
            <a:extLst>
              <a:ext uri="{28A0092B-C50C-407E-A947-70E740481C1C}">
                <a14:useLocalDpi xmlns:a14="http://schemas.microsoft.com/office/drawing/2010/main" val="0"/>
              </a:ext>
            </a:extLst>
          </a:blip>
          <a:stretch>
            <a:fillRect/>
          </a:stretch>
        </p:blipFill>
        <p:spPr>
          <a:xfrm>
            <a:off x="2619463" y="794427"/>
            <a:ext cx="1837415" cy="1224943"/>
          </a:xfrm>
          <a:prstGeom prst="rect">
            <a:avLst/>
          </a:prstGeom>
          <a:noFill/>
          <a:ln>
            <a:noFill/>
          </a:ln>
        </p:spPr>
      </p:pic>
      <p:pic>
        <p:nvPicPr>
          <p:cNvPr id="40" name="Shape 40"/>
          <p:cNvPicPr preferRelativeResize="0"/>
          <p:nvPr/>
        </p:nvPicPr>
        <p:blipFill>
          <a:blip r:embed="rId5">
            <a:extLst>
              <a:ext uri="{28A0092B-C50C-407E-A947-70E740481C1C}">
                <a14:useLocalDpi xmlns:a14="http://schemas.microsoft.com/office/drawing/2010/main" val="0"/>
              </a:ext>
            </a:extLst>
          </a:blip>
          <a:stretch>
            <a:fillRect/>
          </a:stretch>
        </p:blipFill>
        <p:spPr>
          <a:xfrm>
            <a:off x="4795650" y="794427"/>
            <a:ext cx="1837415" cy="1224943"/>
          </a:xfrm>
          <a:prstGeom prst="rect">
            <a:avLst/>
          </a:prstGeom>
          <a:noFill/>
          <a:ln>
            <a:noFill/>
          </a:ln>
        </p:spPr>
      </p:pic>
      <p:pic>
        <p:nvPicPr>
          <p:cNvPr id="41" name="Shape 41"/>
          <p:cNvPicPr preferRelativeResize="0"/>
          <p:nvPr/>
        </p:nvPicPr>
        <p:blipFill>
          <a:blip r:embed="rId6">
            <a:extLst>
              <a:ext uri="{28A0092B-C50C-407E-A947-70E740481C1C}">
                <a14:useLocalDpi xmlns:a14="http://schemas.microsoft.com/office/drawing/2010/main" val="0"/>
              </a:ext>
            </a:extLst>
          </a:blip>
          <a:stretch>
            <a:fillRect/>
          </a:stretch>
        </p:blipFill>
        <p:spPr>
          <a:xfrm>
            <a:off x="7035559" y="794428"/>
            <a:ext cx="1837415" cy="1224943"/>
          </a:xfrm>
          <a:prstGeom prst="rect">
            <a:avLst/>
          </a:prstGeom>
          <a:noFill/>
          <a:ln>
            <a:noFill/>
          </a:ln>
        </p:spPr>
      </p:pic>
      <p:pic>
        <p:nvPicPr>
          <p:cNvPr id="45" name="Shape 45"/>
          <p:cNvPicPr preferRelativeResize="0"/>
          <p:nvPr/>
        </p:nvPicPr>
        <p:blipFill>
          <a:blip r:embed="rId7">
            <a:extLst>
              <a:ext uri="{28A0092B-C50C-407E-A947-70E740481C1C}">
                <a14:useLocalDpi xmlns:a14="http://schemas.microsoft.com/office/drawing/2010/main" val="0"/>
              </a:ext>
            </a:extLst>
          </a:blip>
          <a:stretch>
            <a:fillRect/>
          </a:stretch>
        </p:blipFill>
        <p:spPr>
          <a:xfrm>
            <a:off x="2084163" y="3164752"/>
            <a:ext cx="1837415" cy="1224943"/>
          </a:xfrm>
          <a:prstGeom prst="rect">
            <a:avLst/>
          </a:prstGeom>
          <a:noFill/>
          <a:ln>
            <a:noFill/>
          </a:ln>
        </p:spPr>
      </p:pic>
      <p:sp>
        <p:nvSpPr>
          <p:cNvPr id="46" name="Shape 46"/>
          <p:cNvSpPr txBox="1">
            <a:spLocks noGrp="1"/>
          </p:cNvSpPr>
          <p:nvPr>
            <p:ph type="body" idx="2"/>
          </p:nvPr>
        </p:nvSpPr>
        <p:spPr>
          <a:xfrm>
            <a:off x="54512" y="2370550"/>
            <a:ext cx="2475600" cy="519599"/>
          </a:xfrm>
          <a:prstGeom prst="rect">
            <a:avLst/>
          </a:prstGeom>
        </p:spPr>
        <p:txBody>
          <a:bodyPr lIns="91425" tIns="91425" rIns="91425" bIns="91425" anchor="t" anchorCtr="0">
            <a:noAutofit/>
          </a:bodyPr>
          <a:lstStyle/>
          <a:p>
            <a:pPr lvl="0" rtl="0">
              <a:spcBef>
                <a:spcPts val="0"/>
              </a:spcBef>
              <a:buNone/>
            </a:pPr>
            <a:r>
              <a:rPr lang="en" dirty="0"/>
              <a:t>Image 1</a:t>
            </a:r>
          </a:p>
        </p:txBody>
      </p:sp>
      <p:sp>
        <p:nvSpPr>
          <p:cNvPr id="47" name="Shape 47"/>
          <p:cNvSpPr txBox="1">
            <a:spLocks noGrp="1"/>
          </p:cNvSpPr>
          <p:nvPr>
            <p:ph type="body" idx="3"/>
          </p:nvPr>
        </p:nvSpPr>
        <p:spPr>
          <a:xfrm>
            <a:off x="2300362" y="2370550"/>
            <a:ext cx="2475600" cy="519599"/>
          </a:xfrm>
          <a:prstGeom prst="rect">
            <a:avLst/>
          </a:prstGeom>
        </p:spPr>
        <p:txBody>
          <a:bodyPr lIns="91425" tIns="91425" rIns="91425" bIns="91425" anchor="t" anchorCtr="0">
            <a:noAutofit/>
          </a:bodyPr>
          <a:lstStyle/>
          <a:p>
            <a:pPr lvl="0" rtl="0">
              <a:spcBef>
                <a:spcPts val="0"/>
              </a:spcBef>
              <a:buNone/>
            </a:pPr>
            <a:r>
              <a:rPr lang="en"/>
              <a:t>Image 2</a:t>
            </a:r>
          </a:p>
        </p:txBody>
      </p:sp>
      <p:sp>
        <p:nvSpPr>
          <p:cNvPr id="48" name="Shape 48"/>
          <p:cNvSpPr txBox="1">
            <a:spLocks noGrp="1"/>
          </p:cNvSpPr>
          <p:nvPr>
            <p:ph type="body" idx="4"/>
          </p:nvPr>
        </p:nvSpPr>
        <p:spPr>
          <a:xfrm>
            <a:off x="4476562" y="2370550"/>
            <a:ext cx="2475600" cy="519599"/>
          </a:xfrm>
          <a:prstGeom prst="rect">
            <a:avLst/>
          </a:prstGeom>
        </p:spPr>
        <p:txBody>
          <a:bodyPr lIns="91425" tIns="91425" rIns="91425" bIns="91425" anchor="t" anchorCtr="0">
            <a:noAutofit/>
          </a:bodyPr>
          <a:lstStyle/>
          <a:p>
            <a:pPr lvl="0" rtl="0">
              <a:spcBef>
                <a:spcPts val="0"/>
              </a:spcBef>
              <a:buNone/>
            </a:pPr>
            <a:r>
              <a:rPr lang="en"/>
              <a:t>Image 3</a:t>
            </a:r>
          </a:p>
        </p:txBody>
      </p:sp>
      <p:sp>
        <p:nvSpPr>
          <p:cNvPr id="49" name="Shape 49"/>
          <p:cNvSpPr txBox="1">
            <a:spLocks noGrp="1"/>
          </p:cNvSpPr>
          <p:nvPr>
            <p:ph type="body" idx="5"/>
          </p:nvPr>
        </p:nvSpPr>
        <p:spPr>
          <a:xfrm>
            <a:off x="6716462" y="2370550"/>
            <a:ext cx="2475600" cy="519599"/>
          </a:xfrm>
          <a:prstGeom prst="rect">
            <a:avLst/>
          </a:prstGeom>
        </p:spPr>
        <p:txBody>
          <a:bodyPr lIns="91425" tIns="91425" rIns="91425" bIns="91425" anchor="t" anchorCtr="0">
            <a:noAutofit/>
          </a:bodyPr>
          <a:lstStyle/>
          <a:p>
            <a:pPr lvl="0" rtl="0">
              <a:spcBef>
                <a:spcPts val="0"/>
              </a:spcBef>
              <a:buNone/>
            </a:pPr>
            <a:r>
              <a:rPr lang="en"/>
              <a:t>Image 4</a:t>
            </a:r>
          </a:p>
        </p:txBody>
      </p:sp>
      <p:sp>
        <p:nvSpPr>
          <p:cNvPr id="50" name="Shape 50"/>
          <p:cNvSpPr txBox="1"/>
          <p:nvPr/>
        </p:nvSpPr>
        <p:spPr>
          <a:xfrm>
            <a:off x="4984100" y="3209600"/>
            <a:ext cx="3636300" cy="1531199"/>
          </a:xfrm>
          <a:prstGeom prst="rect">
            <a:avLst/>
          </a:prstGeom>
          <a:noFill/>
          <a:ln>
            <a:noFill/>
          </a:ln>
        </p:spPr>
        <p:txBody>
          <a:bodyPr lIns="91425" tIns="91425" rIns="91425" bIns="91425" anchor="t" anchorCtr="0">
            <a:noAutofit/>
          </a:bodyPr>
          <a:lstStyle/>
          <a:p>
            <a:pPr>
              <a:spcBef>
                <a:spcPts val="0"/>
              </a:spcBef>
              <a:buNone/>
            </a:pPr>
            <a:r>
              <a:rPr lang="en" dirty="0" smtClean="0"/>
              <a:t>A quad of quads! This epsilon photograph captures a single quadcopter in motion. By overlaying 4 images of the quad in different positions in the three dimensional space, it appears as if there is a swarm! </a:t>
            </a:r>
            <a:endParaRPr lang="en" dirty="0"/>
          </a:p>
        </p:txBody>
      </p:sp>
      <p:sp>
        <p:nvSpPr>
          <p:cNvPr id="51" name="Shape 51"/>
          <p:cNvSpPr txBox="1"/>
          <p:nvPr/>
        </p:nvSpPr>
        <p:spPr>
          <a:xfrm>
            <a:off x="0" y="4944075"/>
            <a:ext cx="1986000" cy="199500"/>
          </a:xfrm>
          <a:prstGeom prst="rect">
            <a:avLst/>
          </a:prstGeom>
          <a:noFill/>
          <a:ln>
            <a:noFill/>
          </a:ln>
        </p:spPr>
        <p:txBody>
          <a:bodyPr lIns="91425" tIns="91425" rIns="91425" bIns="91425" anchor="ctr" anchorCtr="0">
            <a:noAutofit/>
          </a:bodyPr>
          <a:lstStyle/>
          <a:p>
            <a:pPr lvl="0" rtl="0">
              <a:spcBef>
                <a:spcPts val="0"/>
              </a:spcBef>
              <a:buNone/>
            </a:pPr>
            <a:r>
              <a:rPr lang="en" sz="1000">
                <a:solidFill>
                  <a:srgbClr val="999999"/>
                </a:solidFill>
              </a:rPr>
              <a:t>CS 6475 </a:t>
            </a:r>
          </a:p>
        </p:txBody>
      </p:sp>
    </p:spTree>
  </p:cSld>
  <p:clrMapOvr>
    <a:masterClrMapping/>
  </p:clrMapOvr>
  <p:transition spd="slow">
    <p:cu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5"/>
        <p:cNvGrpSpPr/>
        <p:nvPr/>
      </p:nvGrpSpPr>
      <p:grpSpPr>
        <a:xfrm>
          <a:off x="0" y="0"/>
          <a:ext cx="0" cy="0"/>
          <a:chOff x="0" y="0"/>
          <a:chExt cx="0" cy="0"/>
        </a:xfrm>
      </p:grpSpPr>
      <p:sp>
        <p:nvSpPr>
          <p:cNvPr id="56" name="Shape 56"/>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a:spcBef>
                <a:spcPts val="0"/>
              </a:spcBef>
              <a:buNone/>
            </a:pPr>
            <a:r>
              <a:rPr lang="en"/>
              <a:t>Details of the Pictures you Took</a:t>
            </a:r>
          </a:p>
        </p:txBody>
      </p:sp>
      <p:sp>
        <p:nvSpPr>
          <p:cNvPr id="57" name="Shape 57"/>
          <p:cNvSpPr txBox="1">
            <a:spLocks noGrp="1"/>
          </p:cNvSpPr>
          <p:nvPr>
            <p:ph type="body" idx="1"/>
          </p:nvPr>
        </p:nvSpPr>
        <p:spPr>
          <a:xfrm>
            <a:off x="457200" y="1200150"/>
            <a:ext cx="8229600" cy="3725699"/>
          </a:xfrm>
          <a:prstGeom prst="rect">
            <a:avLst/>
          </a:prstGeom>
        </p:spPr>
        <p:txBody>
          <a:bodyPr lIns="91425" tIns="91425" rIns="91425" bIns="91425" anchor="t" anchorCtr="0">
            <a:noAutofit/>
          </a:bodyPr>
          <a:lstStyle/>
          <a:p>
            <a:pPr marL="457200" marR="0" lvl="0" indent="-228600" algn="l" rtl="0">
              <a:lnSpc>
                <a:spcPct val="100000"/>
              </a:lnSpc>
              <a:spcBef>
                <a:spcPts val="600"/>
              </a:spcBef>
              <a:spcAft>
                <a:spcPts val="0"/>
              </a:spcAft>
              <a:buClr>
                <a:srgbClr val="000000"/>
              </a:buClr>
              <a:buSzPct val="100000"/>
              <a:buFont typeface="Arial"/>
            </a:pPr>
            <a:r>
              <a:rPr lang="en" dirty="0"/>
              <a:t>What are these images of?</a:t>
            </a:r>
          </a:p>
          <a:p>
            <a:pPr marL="914400" marR="0" lvl="1" indent="-228600" algn="l" rtl="0">
              <a:lnSpc>
                <a:spcPct val="100000"/>
              </a:lnSpc>
              <a:spcBef>
                <a:spcPts val="600"/>
              </a:spcBef>
              <a:spcAft>
                <a:spcPts val="0"/>
              </a:spcAft>
            </a:pPr>
            <a:r>
              <a:rPr lang="en" dirty="0" smtClean="0"/>
              <a:t>These are images of a small quadcopter (60mm x 60mm) flying over a tabletop surface. Since the quadcopter is so small and inexpensive, it does not contain any robust stabilization sensors or mechanisms… so it can be rather difficult to hover in one place</a:t>
            </a:r>
            <a:r>
              <a:rPr lang="en" dirty="0" smtClean="0"/>
              <a:t>. The final image overlays all source images to compose a scene resembling a swarm of quadcopters, instead of just one.</a:t>
            </a:r>
            <a:endParaRPr lang="en" dirty="0"/>
          </a:p>
          <a:p>
            <a:pPr>
              <a:spcBef>
                <a:spcPts val="0"/>
              </a:spcBef>
              <a:buNone/>
            </a:pPr>
            <a:endParaRPr dirty="0"/>
          </a:p>
        </p:txBody>
      </p:sp>
      <p:sp>
        <p:nvSpPr>
          <p:cNvPr id="58" name="Shape 58"/>
          <p:cNvSpPr txBox="1"/>
          <p:nvPr/>
        </p:nvSpPr>
        <p:spPr>
          <a:xfrm>
            <a:off x="0" y="4944075"/>
            <a:ext cx="1986000" cy="199500"/>
          </a:xfrm>
          <a:prstGeom prst="rect">
            <a:avLst/>
          </a:prstGeom>
          <a:noFill/>
          <a:ln>
            <a:noFill/>
          </a:ln>
        </p:spPr>
        <p:txBody>
          <a:bodyPr lIns="91425" tIns="91425" rIns="91425" bIns="91425" anchor="ctr" anchorCtr="0">
            <a:noAutofit/>
          </a:bodyPr>
          <a:lstStyle/>
          <a:p>
            <a:pPr lvl="0" rtl="0">
              <a:spcBef>
                <a:spcPts val="0"/>
              </a:spcBef>
              <a:buNone/>
            </a:pPr>
            <a:r>
              <a:rPr lang="en" sz="1000">
                <a:solidFill>
                  <a:srgbClr val="999999"/>
                </a:solidFill>
              </a:rPr>
              <a:t>CS 6475 </a:t>
            </a:r>
          </a:p>
        </p:txBody>
      </p:sp>
    </p:spTree>
  </p:cSld>
  <p:clrMapOvr>
    <a:masterClrMapping/>
  </p:clrMapOvr>
  <p:transition spd="slow">
    <p:cu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pic>
        <p:nvPicPr>
          <p:cNvPr id="63" name="Shape 63"/>
          <p:cNvPicPr preferRelativeResize="0"/>
          <p:nvPr/>
        </p:nvPicPr>
        <p:blipFill>
          <a:blip r:embed="rId3">
            <a:extLst>
              <a:ext uri="{28A0092B-C50C-407E-A947-70E740481C1C}">
                <a14:useLocalDpi xmlns:a14="http://schemas.microsoft.com/office/drawing/2010/main" val="0"/>
              </a:ext>
            </a:extLst>
          </a:blip>
          <a:stretch>
            <a:fillRect/>
          </a:stretch>
        </p:blipFill>
        <p:spPr>
          <a:xfrm>
            <a:off x="373600" y="1226309"/>
            <a:ext cx="4097144" cy="2731429"/>
          </a:xfrm>
          <a:prstGeom prst="rect">
            <a:avLst/>
          </a:prstGeom>
          <a:noFill/>
          <a:ln>
            <a:noFill/>
          </a:ln>
        </p:spPr>
      </p:pic>
      <p:sp>
        <p:nvSpPr>
          <p:cNvPr id="64" name="Shape 64"/>
          <p:cNvSpPr txBox="1">
            <a:spLocks noGrp="1"/>
          </p:cNvSpPr>
          <p:nvPr>
            <p:ph type="body" idx="1"/>
          </p:nvPr>
        </p:nvSpPr>
        <p:spPr>
          <a:xfrm>
            <a:off x="5564437" y="499075"/>
            <a:ext cx="2475600" cy="519599"/>
          </a:xfrm>
          <a:prstGeom prst="rect">
            <a:avLst/>
          </a:prstGeom>
        </p:spPr>
        <p:txBody>
          <a:bodyPr lIns="91425" tIns="91425" rIns="91425" bIns="91425" anchor="t" anchorCtr="0">
            <a:noAutofit/>
          </a:bodyPr>
          <a:lstStyle/>
          <a:p>
            <a:pPr lvl="0" rtl="0">
              <a:spcBef>
                <a:spcPts val="0"/>
              </a:spcBef>
              <a:buNone/>
            </a:pPr>
            <a:r>
              <a:rPr lang="en"/>
              <a:t>Image 1</a:t>
            </a:r>
          </a:p>
        </p:txBody>
      </p:sp>
      <p:sp>
        <p:nvSpPr>
          <p:cNvPr id="65" name="Shape 65"/>
          <p:cNvSpPr txBox="1"/>
          <p:nvPr/>
        </p:nvSpPr>
        <p:spPr>
          <a:xfrm>
            <a:off x="4984100" y="1173300"/>
            <a:ext cx="3636300" cy="1531199"/>
          </a:xfrm>
          <a:prstGeom prst="rect">
            <a:avLst/>
          </a:prstGeom>
          <a:noFill/>
          <a:ln>
            <a:noFill/>
          </a:ln>
        </p:spPr>
        <p:txBody>
          <a:bodyPr lIns="91425" tIns="91425" rIns="91425" bIns="91425" anchor="t" anchorCtr="0">
            <a:noAutofit/>
          </a:bodyPr>
          <a:lstStyle/>
          <a:p>
            <a:pPr lvl="0" rtl="0">
              <a:spcBef>
                <a:spcPts val="0"/>
              </a:spcBef>
              <a:buNone/>
            </a:pPr>
            <a:r>
              <a:rPr lang="en" dirty="0" smtClean="0"/>
              <a:t>Here is the quad flying in the upper left of the scene.</a:t>
            </a:r>
            <a:endParaRPr lang="en" dirty="0"/>
          </a:p>
        </p:txBody>
      </p:sp>
      <p:sp>
        <p:nvSpPr>
          <p:cNvPr id="66" name="Shape 66"/>
          <p:cNvSpPr txBox="1"/>
          <p:nvPr/>
        </p:nvSpPr>
        <p:spPr>
          <a:xfrm>
            <a:off x="0" y="4944075"/>
            <a:ext cx="1986000" cy="199500"/>
          </a:xfrm>
          <a:prstGeom prst="rect">
            <a:avLst/>
          </a:prstGeom>
          <a:noFill/>
          <a:ln>
            <a:noFill/>
          </a:ln>
        </p:spPr>
        <p:txBody>
          <a:bodyPr lIns="91425" tIns="91425" rIns="91425" bIns="91425" anchor="ctr" anchorCtr="0">
            <a:noAutofit/>
          </a:bodyPr>
          <a:lstStyle/>
          <a:p>
            <a:pPr lvl="0" rtl="0">
              <a:spcBef>
                <a:spcPts val="0"/>
              </a:spcBef>
              <a:buNone/>
            </a:pPr>
            <a:r>
              <a:rPr lang="en" sz="1000">
                <a:solidFill>
                  <a:srgbClr val="999999"/>
                </a:solidFill>
              </a:rPr>
              <a:t>CS 6475 </a:t>
            </a:r>
          </a:p>
        </p:txBody>
      </p:sp>
    </p:spTree>
  </p:cSld>
  <p:clrMapOvr>
    <a:masterClrMapping/>
  </p:clrMapOvr>
  <p:transition spd="slow">
    <p:cu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Shape 71"/>
          <p:cNvSpPr txBox="1">
            <a:spLocks noGrp="1"/>
          </p:cNvSpPr>
          <p:nvPr>
            <p:ph type="body" idx="1"/>
          </p:nvPr>
        </p:nvSpPr>
        <p:spPr>
          <a:xfrm>
            <a:off x="5564437" y="499075"/>
            <a:ext cx="2475600" cy="519599"/>
          </a:xfrm>
          <a:prstGeom prst="rect">
            <a:avLst/>
          </a:prstGeom>
        </p:spPr>
        <p:txBody>
          <a:bodyPr lIns="91425" tIns="91425" rIns="91425" bIns="91425" anchor="t" anchorCtr="0">
            <a:noAutofit/>
          </a:bodyPr>
          <a:lstStyle/>
          <a:p>
            <a:pPr lvl="0" rtl="0">
              <a:spcBef>
                <a:spcPts val="0"/>
              </a:spcBef>
              <a:buNone/>
            </a:pPr>
            <a:r>
              <a:rPr lang="en"/>
              <a:t>Image 2</a:t>
            </a:r>
          </a:p>
        </p:txBody>
      </p:sp>
      <p:sp>
        <p:nvSpPr>
          <p:cNvPr id="72" name="Shape 72"/>
          <p:cNvSpPr txBox="1"/>
          <p:nvPr/>
        </p:nvSpPr>
        <p:spPr>
          <a:xfrm>
            <a:off x="4984100" y="1173300"/>
            <a:ext cx="3636300" cy="1531199"/>
          </a:xfrm>
          <a:prstGeom prst="rect">
            <a:avLst/>
          </a:prstGeom>
          <a:noFill/>
          <a:ln>
            <a:noFill/>
          </a:ln>
        </p:spPr>
        <p:txBody>
          <a:bodyPr lIns="91425" tIns="91425" rIns="91425" bIns="91425" anchor="t" anchorCtr="0">
            <a:noAutofit/>
          </a:bodyPr>
          <a:lstStyle/>
          <a:p>
            <a:pPr lvl="0" rtl="0">
              <a:spcBef>
                <a:spcPts val="0"/>
              </a:spcBef>
              <a:buNone/>
            </a:pPr>
            <a:r>
              <a:rPr lang="en" dirty="0" smtClean="0"/>
              <a:t>The quad dips down to the center.</a:t>
            </a:r>
            <a:endParaRPr lang="en" dirty="0"/>
          </a:p>
        </p:txBody>
      </p:sp>
      <p:pic>
        <p:nvPicPr>
          <p:cNvPr id="73" name="Shape 73"/>
          <p:cNvPicPr preferRelativeResize="0"/>
          <p:nvPr/>
        </p:nvPicPr>
        <p:blipFill>
          <a:blip r:embed="rId3">
            <a:extLst>
              <a:ext uri="{28A0092B-C50C-407E-A947-70E740481C1C}">
                <a14:useLocalDpi xmlns:a14="http://schemas.microsoft.com/office/drawing/2010/main" val="0"/>
              </a:ext>
            </a:extLst>
          </a:blip>
          <a:stretch>
            <a:fillRect/>
          </a:stretch>
        </p:blipFill>
        <p:spPr>
          <a:xfrm>
            <a:off x="425956" y="1160394"/>
            <a:ext cx="4234099" cy="2822732"/>
          </a:xfrm>
          <a:prstGeom prst="rect">
            <a:avLst/>
          </a:prstGeom>
          <a:noFill/>
          <a:ln>
            <a:noFill/>
          </a:ln>
        </p:spPr>
      </p:pic>
      <p:sp>
        <p:nvSpPr>
          <p:cNvPr id="74" name="Shape 74"/>
          <p:cNvSpPr txBox="1"/>
          <p:nvPr/>
        </p:nvSpPr>
        <p:spPr>
          <a:xfrm>
            <a:off x="0" y="4944075"/>
            <a:ext cx="1986000" cy="199500"/>
          </a:xfrm>
          <a:prstGeom prst="rect">
            <a:avLst/>
          </a:prstGeom>
          <a:noFill/>
          <a:ln>
            <a:noFill/>
          </a:ln>
        </p:spPr>
        <p:txBody>
          <a:bodyPr lIns="91425" tIns="91425" rIns="91425" bIns="91425" anchor="ctr" anchorCtr="0">
            <a:noAutofit/>
          </a:bodyPr>
          <a:lstStyle/>
          <a:p>
            <a:pPr lvl="0" rtl="0">
              <a:spcBef>
                <a:spcPts val="0"/>
              </a:spcBef>
              <a:buNone/>
            </a:pPr>
            <a:r>
              <a:rPr lang="en" sz="1000">
                <a:solidFill>
                  <a:srgbClr val="999999"/>
                </a:solidFill>
              </a:rPr>
              <a:t>CS 6475 </a:t>
            </a:r>
          </a:p>
        </p:txBody>
      </p:sp>
    </p:spTree>
  </p:cSld>
  <p:clrMapOvr>
    <a:masterClrMapping/>
  </p:clrMapOvr>
  <p:transition spd="slow">
    <p:cu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Shape 79"/>
          <p:cNvSpPr txBox="1">
            <a:spLocks noGrp="1"/>
          </p:cNvSpPr>
          <p:nvPr>
            <p:ph type="body" idx="1"/>
          </p:nvPr>
        </p:nvSpPr>
        <p:spPr>
          <a:xfrm>
            <a:off x="5564437" y="499075"/>
            <a:ext cx="2475600" cy="519599"/>
          </a:xfrm>
          <a:prstGeom prst="rect">
            <a:avLst/>
          </a:prstGeom>
        </p:spPr>
        <p:txBody>
          <a:bodyPr lIns="91425" tIns="91425" rIns="91425" bIns="91425" anchor="t" anchorCtr="0">
            <a:noAutofit/>
          </a:bodyPr>
          <a:lstStyle/>
          <a:p>
            <a:pPr lvl="0" rtl="0">
              <a:spcBef>
                <a:spcPts val="0"/>
              </a:spcBef>
              <a:buNone/>
            </a:pPr>
            <a:r>
              <a:rPr lang="en"/>
              <a:t>Image 3</a:t>
            </a:r>
          </a:p>
        </p:txBody>
      </p:sp>
      <p:sp>
        <p:nvSpPr>
          <p:cNvPr id="80" name="Shape 80"/>
          <p:cNvSpPr txBox="1"/>
          <p:nvPr/>
        </p:nvSpPr>
        <p:spPr>
          <a:xfrm>
            <a:off x="4984100" y="1173300"/>
            <a:ext cx="3636300" cy="1531199"/>
          </a:xfrm>
          <a:prstGeom prst="rect">
            <a:avLst/>
          </a:prstGeom>
          <a:noFill/>
          <a:ln>
            <a:noFill/>
          </a:ln>
        </p:spPr>
        <p:txBody>
          <a:bodyPr lIns="91425" tIns="91425" rIns="91425" bIns="91425" anchor="t" anchorCtr="0">
            <a:noAutofit/>
          </a:bodyPr>
          <a:lstStyle/>
          <a:p>
            <a:pPr lvl="0" rtl="0">
              <a:spcBef>
                <a:spcPts val="0"/>
              </a:spcBef>
              <a:buNone/>
            </a:pPr>
            <a:r>
              <a:rPr lang="en" dirty="0" smtClean="0"/>
              <a:t>Stabilizing altitude. Don’t want to dip down to far…</a:t>
            </a:r>
            <a:endParaRPr lang="en" dirty="0"/>
          </a:p>
        </p:txBody>
      </p:sp>
      <p:pic>
        <p:nvPicPr>
          <p:cNvPr id="81" name="Shape 81"/>
          <p:cNvPicPr preferRelativeResize="0"/>
          <p:nvPr/>
        </p:nvPicPr>
        <p:blipFill>
          <a:blip r:embed="rId3">
            <a:extLst>
              <a:ext uri="{28A0092B-C50C-407E-A947-70E740481C1C}">
                <a14:useLocalDpi xmlns:a14="http://schemas.microsoft.com/office/drawing/2010/main" val="0"/>
              </a:ext>
            </a:extLst>
          </a:blip>
          <a:stretch>
            <a:fillRect/>
          </a:stretch>
        </p:blipFill>
        <p:spPr>
          <a:xfrm>
            <a:off x="460849" y="1206036"/>
            <a:ext cx="4097149" cy="2731432"/>
          </a:xfrm>
          <a:prstGeom prst="rect">
            <a:avLst/>
          </a:prstGeom>
          <a:noFill/>
          <a:ln>
            <a:noFill/>
          </a:ln>
        </p:spPr>
      </p:pic>
      <p:sp>
        <p:nvSpPr>
          <p:cNvPr id="82" name="Shape 82"/>
          <p:cNvSpPr txBox="1"/>
          <p:nvPr/>
        </p:nvSpPr>
        <p:spPr>
          <a:xfrm>
            <a:off x="0" y="4944075"/>
            <a:ext cx="1986000" cy="199500"/>
          </a:xfrm>
          <a:prstGeom prst="rect">
            <a:avLst/>
          </a:prstGeom>
          <a:noFill/>
          <a:ln>
            <a:noFill/>
          </a:ln>
        </p:spPr>
        <p:txBody>
          <a:bodyPr lIns="91425" tIns="91425" rIns="91425" bIns="91425" anchor="ctr" anchorCtr="0">
            <a:noAutofit/>
          </a:bodyPr>
          <a:lstStyle/>
          <a:p>
            <a:pPr lvl="0" rtl="0">
              <a:spcBef>
                <a:spcPts val="0"/>
              </a:spcBef>
              <a:buNone/>
            </a:pPr>
            <a:r>
              <a:rPr lang="en" sz="1000">
                <a:solidFill>
                  <a:srgbClr val="999999"/>
                </a:solidFill>
              </a:rPr>
              <a:t>CS 6475 </a:t>
            </a:r>
          </a:p>
        </p:txBody>
      </p:sp>
    </p:spTree>
  </p:cSld>
  <p:clrMapOvr>
    <a:masterClrMapping/>
  </p:clrMapOvr>
  <p:transition spd="slow">
    <p:cut/>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5564437" y="499075"/>
            <a:ext cx="2475600" cy="519599"/>
          </a:xfrm>
          <a:prstGeom prst="rect">
            <a:avLst/>
          </a:prstGeom>
        </p:spPr>
        <p:txBody>
          <a:bodyPr lIns="91425" tIns="91425" rIns="91425" bIns="91425" anchor="t" anchorCtr="0">
            <a:noAutofit/>
          </a:bodyPr>
          <a:lstStyle/>
          <a:p>
            <a:pPr lvl="0" rtl="0">
              <a:spcBef>
                <a:spcPts val="0"/>
              </a:spcBef>
              <a:buNone/>
            </a:pPr>
            <a:r>
              <a:rPr lang="en"/>
              <a:t>Image 4</a:t>
            </a:r>
          </a:p>
        </p:txBody>
      </p:sp>
      <p:sp>
        <p:nvSpPr>
          <p:cNvPr id="88" name="Shape 88"/>
          <p:cNvSpPr txBox="1"/>
          <p:nvPr/>
        </p:nvSpPr>
        <p:spPr>
          <a:xfrm>
            <a:off x="4984100" y="1173300"/>
            <a:ext cx="3636300" cy="1531199"/>
          </a:xfrm>
          <a:prstGeom prst="rect">
            <a:avLst/>
          </a:prstGeom>
          <a:noFill/>
          <a:ln>
            <a:noFill/>
          </a:ln>
        </p:spPr>
        <p:txBody>
          <a:bodyPr lIns="91425" tIns="91425" rIns="91425" bIns="91425" anchor="t" anchorCtr="0">
            <a:noAutofit/>
          </a:bodyPr>
          <a:lstStyle/>
          <a:p>
            <a:pPr lvl="0" rtl="0">
              <a:spcBef>
                <a:spcPts val="0"/>
              </a:spcBef>
              <a:buNone/>
            </a:pPr>
            <a:r>
              <a:rPr lang="en" dirty="0" smtClean="0"/>
              <a:t>Quad flying in the upper right of the scene.</a:t>
            </a:r>
            <a:endParaRPr lang="en" dirty="0"/>
          </a:p>
        </p:txBody>
      </p:sp>
      <p:pic>
        <p:nvPicPr>
          <p:cNvPr id="89" name="Shape 89"/>
          <p:cNvPicPr preferRelativeResize="0"/>
          <p:nvPr/>
        </p:nvPicPr>
        <p:blipFill>
          <a:blip r:embed="rId3">
            <a:extLst>
              <a:ext uri="{28A0092B-C50C-407E-A947-70E740481C1C}">
                <a14:useLocalDpi xmlns:a14="http://schemas.microsoft.com/office/drawing/2010/main" val="0"/>
              </a:ext>
            </a:extLst>
          </a:blip>
          <a:stretch>
            <a:fillRect/>
          </a:stretch>
        </p:blipFill>
        <p:spPr>
          <a:xfrm>
            <a:off x="411372" y="1132485"/>
            <a:ext cx="4317824" cy="2878549"/>
          </a:xfrm>
          <a:prstGeom prst="rect">
            <a:avLst/>
          </a:prstGeom>
          <a:noFill/>
          <a:ln>
            <a:noFill/>
          </a:ln>
        </p:spPr>
      </p:pic>
      <p:sp>
        <p:nvSpPr>
          <p:cNvPr id="90" name="Shape 90"/>
          <p:cNvSpPr txBox="1"/>
          <p:nvPr/>
        </p:nvSpPr>
        <p:spPr>
          <a:xfrm>
            <a:off x="0" y="4944075"/>
            <a:ext cx="1986000" cy="199500"/>
          </a:xfrm>
          <a:prstGeom prst="rect">
            <a:avLst/>
          </a:prstGeom>
          <a:noFill/>
          <a:ln>
            <a:noFill/>
          </a:ln>
        </p:spPr>
        <p:txBody>
          <a:bodyPr lIns="91425" tIns="91425" rIns="91425" bIns="91425" anchor="ctr" anchorCtr="0">
            <a:noAutofit/>
          </a:bodyPr>
          <a:lstStyle/>
          <a:p>
            <a:pPr lvl="0" rtl="0">
              <a:spcBef>
                <a:spcPts val="0"/>
              </a:spcBef>
              <a:buNone/>
            </a:pPr>
            <a:r>
              <a:rPr lang="en" sz="1000">
                <a:solidFill>
                  <a:srgbClr val="999999"/>
                </a:solidFill>
              </a:rPr>
              <a:t>CS 6475 </a:t>
            </a:r>
          </a:p>
        </p:txBody>
      </p:sp>
    </p:spTree>
  </p:cSld>
  <p:clrMapOvr>
    <a:masterClrMapping/>
  </p:clrMapOvr>
  <p:transition spd="slow">
    <p:cut/>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Shape 95"/>
          <p:cNvSpPr txBox="1">
            <a:spLocks noGrp="1"/>
          </p:cNvSpPr>
          <p:nvPr>
            <p:ph type="body" idx="1"/>
          </p:nvPr>
        </p:nvSpPr>
        <p:spPr>
          <a:xfrm>
            <a:off x="5564437" y="499075"/>
            <a:ext cx="2475600" cy="519599"/>
          </a:xfrm>
          <a:prstGeom prst="rect">
            <a:avLst/>
          </a:prstGeom>
        </p:spPr>
        <p:txBody>
          <a:bodyPr lIns="91425" tIns="91425" rIns="91425" bIns="91425" anchor="t" anchorCtr="0">
            <a:noAutofit/>
          </a:bodyPr>
          <a:lstStyle/>
          <a:p>
            <a:pPr lvl="0" rtl="0">
              <a:spcBef>
                <a:spcPts val="0"/>
              </a:spcBef>
              <a:buNone/>
            </a:pPr>
            <a:r>
              <a:rPr lang="en"/>
              <a:t>Final Image</a:t>
            </a:r>
          </a:p>
        </p:txBody>
      </p:sp>
      <p:sp>
        <p:nvSpPr>
          <p:cNvPr id="96" name="Shape 96"/>
          <p:cNvSpPr txBox="1"/>
          <p:nvPr/>
        </p:nvSpPr>
        <p:spPr>
          <a:xfrm>
            <a:off x="4984100" y="1173300"/>
            <a:ext cx="3636300" cy="3246300"/>
          </a:xfrm>
          <a:prstGeom prst="rect">
            <a:avLst/>
          </a:prstGeom>
          <a:noFill/>
          <a:ln>
            <a:noFill/>
          </a:ln>
        </p:spPr>
        <p:txBody>
          <a:bodyPr lIns="91425" tIns="91425" rIns="91425" bIns="91425" anchor="t" anchorCtr="0">
            <a:noAutofit/>
          </a:bodyPr>
          <a:lstStyle/>
          <a:p>
            <a:pPr lvl="0" rtl="0">
              <a:spcBef>
                <a:spcPts val="0"/>
              </a:spcBef>
              <a:buNone/>
            </a:pPr>
            <a:r>
              <a:rPr lang="en" dirty="0" smtClean="0"/>
              <a:t>The final image overlays the 4 source images to compose a scene with a </a:t>
            </a:r>
            <a:r>
              <a:rPr lang="en" i="1" dirty="0" smtClean="0"/>
              <a:t>swarm</a:t>
            </a:r>
            <a:r>
              <a:rPr lang="en" dirty="0" smtClean="0"/>
              <a:t> of flying quads, instead of just one. I utilized the GNU Image Manipulation Program (GIMP) to process the images. </a:t>
            </a:r>
          </a:p>
          <a:p>
            <a:pPr marL="342900" lvl="0" indent="-342900" rtl="0">
              <a:spcBef>
                <a:spcPts val="0"/>
              </a:spcBef>
              <a:buFont typeface="+mj-lt"/>
              <a:buAutoNum type="arabicPeriod"/>
            </a:pPr>
            <a:r>
              <a:rPr lang="en" dirty="0" smtClean="0"/>
              <a:t>Import the source images as layers.</a:t>
            </a:r>
          </a:p>
          <a:p>
            <a:pPr marL="342900" lvl="0" indent="-342900" rtl="0">
              <a:spcBef>
                <a:spcPts val="0"/>
              </a:spcBef>
              <a:buFont typeface="+mj-lt"/>
              <a:buAutoNum type="arabicPeriod"/>
            </a:pPr>
            <a:r>
              <a:rPr lang="en" dirty="0" smtClean="0"/>
              <a:t>Add a black (full transparency) layer mask to the first 3 images.</a:t>
            </a:r>
          </a:p>
          <a:p>
            <a:pPr marL="342900" lvl="0" indent="-342900" rtl="0">
              <a:spcBef>
                <a:spcPts val="0"/>
              </a:spcBef>
              <a:buFont typeface="+mj-lt"/>
              <a:buAutoNum type="arabicPeriod"/>
            </a:pPr>
            <a:r>
              <a:rPr lang="en" dirty="0" smtClean="0"/>
              <a:t>In each layer mask, r</a:t>
            </a:r>
            <a:r>
              <a:rPr lang="en" dirty="0" smtClean="0"/>
              <a:t>emove the transparency region where each quad is located, so that it blends into the background of the last image.</a:t>
            </a:r>
          </a:p>
          <a:p>
            <a:pPr marL="342900" lvl="0" indent="-342900" rtl="0">
              <a:spcBef>
                <a:spcPts val="0"/>
              </a:spcBef>
              <a:buFont typeface="+mj-lt"/>
              <a:buAutoNum type="arabicPeriod"/>
            </a:pPr>
            <a:r>
              <a:rPr lang="en" dirty="0" smtClean="0"/>
              <a:t>Flatten and export.</a:t>
            </a:r>
            <a:endParaRPr lang="en" dirty="0"/>
          </a:p>
        </p:txBody>
      </p:sp>
      <p:pic>
        <p:nvPicPr>
          <p:cNvPr id="100" name="Shape 100"/>
          <p:cNvPicPr preferRelativeResize="0"/>
          <p:nvPr/>
        </p:nvPicPr>
        <p:blipFill>
          <a:blip r:embed="rId3">
            <a:extLst>
              <a:ext uri="{28A0092B-C50C-407E-A947-70E740481C1C}">
                <a14:useLocalDpi xmlns:a14="http://schemas.microsoft.com/office/drawing/2010/main" val="0"/>
              </a:ext>
            </a:extLst>
          </a:blip>
          <a:stretch>
            <a:fillRect/>
          </a:stretch>
        </p:blipFill>
        <p:spPr>
          <a:xfrm>
            <a:off x="439250" y="1250716"/>
            <a:ext cx="3963099" cy="2642066"/>
          </a:xfrm>
          <a:prstGeom prst="rect">
            <a:avLst/>
          </a:prstGeom>
          <a:noFill/>
          <a:ln>
            <a:noFill/>
          </a:ln>
        </p:spPr>
      </p:pic>
      <p:sp>
        <p:nvSpPr>
          <p:cNvPr id="101" name="Shape 101"/>
          <p:cNvSpPr txBox="1"/>
          <p:nvPr/>
        </p:nvSpPr>
        <p:spPr>
          <a:xfrm>
            <a:off x="0" y="4944075"/>
            <a:ext cx="1986000" cy="199500"/>
          </a:xfrm>
          <a:prstGeom prst="rect">
            <a:avLst/>
          </a:prstGeom>
          <a:noFill/>
          <a:ln>
            <a:noFill/>
          </a:ln>
        </p:spPr>
        <p:txBody>
          <a:bodyPr lIns="91425" tIns="91425" rIns="91425" bIns="91425" anchor="ctr" anchorCtr="0">
            <a:noAutofit/>
          </a:bodyPr>
          <a:lstStyle/>
          <a:p>
            <a:pPr lvl="0" rtl="0">
              <a:spcBef>
                <a:spcPts val="0"/>
              </a:spcBef>
              <a:buNone/>
            </a:pPr>
            <a:r>
              <a:rPr lang="en" sz="1000">
                <a:solidFill>
                  <a:srgbClr val="999999"/>
                </a:solidFill>
              </a:rPr>
              <a:t>CS 6475 </a:t>
            </a:r>
          </a:p>
        </p:txBody>
      </p:sp>
    </p:spTree>
  </p:cSld>
  <p:clrMapOvr>
    <a:masterClrMapping/>
  </p:clrMapOvr>
  <p:transition spd="slow">
    <p:cu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Shape 106"/>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a:spcBef>
                <a:spcPts val="0"/>
              </a:spcBef>
              <a:buNone/>
            </a:pPr>
            <a:r>
              <a:rPr lang="en"/>
              <a:t>What was the motivation/goal?</a:t>
            </a:r>
          </a:p>
        </p:txBody>
      </p:sp>
      <p:sp>
        <p:nvSpPr>
          <p:cNvPr id="107" name="Shape 107"/>
          <p:cNvSpPr txBox="1">
            <a:spLocks noGrp="1"/>
          </p:cNvSpPr>
          <p:nvPr>
            <p:ph type="body" idx="1"/>
          </p:nvPr>
        </p:nvSpPr>
        <p:spPr>
          <a:xfrm>
            <a:off x="457200" y="1200150"/>
            <a:ext cx="8229600" cy="3725699"/>
          </a:xfrm>
          <a:prstGeom prst="rect">
            <a:avLst/>
          </a:prstGeom>
        </p:spPr>
        <p:txBody>
          <a:bodyPr lIns="91425" tIns="91425" rIns="91425" bIns="91425" anchor="t" anchorCtr="0">
            <a:noAutofit/>
          </a:bodyPr>
          <a:lstStyle/>
          <a:p>
            <a:pPr marL="457200" marR="0" lvl="0" indent="-228600" algn="l" rtl="0">
              <a:lnSpc>
                <a:spcPct val="100000"/>
              </a:lnSpc>
              <a:spcBef>
                <a:spcPts val="600"/>
              </a:spcBef>
              <a:spcAft>
                <a:spcPts val="0"/>
              </a:spcAft>
              <a:buClr>
                <a:schemeClr val="dk1"/>
              </a:buClr>
              <a:buSzPct val="100000"/>
              <a:buFont typeface="Arial"/>
            </a:pPr>
            <a:r>
              <a:rPr lang="en" sz="1600" dirty="0" smtClean="0">
                <a:solidFill>
                  <a:schemeClr val="dk1"/>
                </a:solidFill>
              </a:rPr>
              <a:t>I finally decided to give up my smartphone’s camera and splurge on a nicer one. I purchased the Sony a6000, which contains a slew of features and manual control, including “lock on auto focus.” The camera itself was marketed as the world’s fastest autofocus system. T</a:t>
            </a:r>
            <a:r>
              <a:rPr lang="en-US" sz="1600" dirty="0" smtClean="0">
                <a:solidFill>
                  <a:schemeClr val="dk1"/>
                </a:solidFill>
              </a:rPr>
              <a:t>he</a:t>
            </a:r>
            <a:r>
              <a:rPr lang="en" sz="1600" dirty="0" smtClean="0">
                <a:solidFill>
                  <a:schemeClr val="dk1"/>
                </a:solidFill>
              </a:rPr>
              <a:t> focus locking feature enables the camera to lock on an object and remain focused on that object, even if it moves within or out of the frame.</a:t>
            </a:r>
          </a:p>
          <a:p>
            <a:pPr marL="457200" marR="0" lvl="0" indent="-228600" algn="l" rtl="0">
              <a:lnSpc>
                <a:spcPct val="100000"/>
              </a:lnSpc>
              <a:spcBef>
                <a:spcPts val="600"/>
              </a:spcBef>
              <a:spcAft>
                <a:spcPts val="0"/>
              </a:spcAft>
              <a:buClr>
                <a:schemeClr val="dk1"/>
              </a:buClr>
              <a:buSzPct val="100000"/>
              <a:buFont typeface="Arial"/>
            </a:pPr>
            <a:r>
              <a:rPr lang="en" sz="1600" dirty="0" smtClean="0">
                <a:solidFill>
                  <a:schemeClr val="dk1"/>
                </a:solidFill>
              </a:rPr>
              <a:t>My </a:t>
            </a:r>
            <a:r>
              <a:rPr lang="en" sz="1600" dirty="0" smtClean="0">
                <a:solidFill>
                  <a:schemeClr val="dk1"/>
                </a:solidFill>
              </a:rPr>
              <a:t>goal of </a:t>
            </a:r>
            <a:r>
              <a:rPr lang="en" sz="1600" dirty="0" smtClean="0">
                <a:solidFill>
                  <a:schemeClr val="dk1"/>
                </a:solidFill>
              </a:rPr>
              <a:t>this assignment was to put that focus locking feature to the test. I used my Hubsan x4 quadcopter as the “object” and controlled it to fly around within the camera’s field of view. The quad is a fast-moving object, so I took a self-timer continuous burst shot to capture the flight.</a:t>
            </a:r>
            <a:r>
              <a:rPr lang="en" sz="1600" dirty="0">
                <a:solidFill>
                  <a:schemeClr val="dk1"/>
                </a:solidFill>
              </a:rPr>
              <a:t> </a:t>
            </a:r>
            <a:r>
              <a:rPr lang="en" sz="1600" dirty="0" smtClean="0">
                <a:solidFill>
                  <a:schemeClr val="dk1"/>
                </a:solidFill>
              </a:rPr>
              <a:t>I took a bunch of pictures and extracted the best ones that remained in focus. It worked relatively well, but I think a different lens (smaller f-number) would improve the results.</a:t>
            </a:r>
            <a:endParaRPr lang="en" sz="1600" dirty="0">
              <a:solidFill>
                <a:schemeClr val="dk1"/>
              </a:solidFill>
            </a:endParaRPr>
          </a:p>
          <a:p>
            <a:pPr lvl="0" rtl="0">
              <a:spcBef>
                <a:spcPts val="0"/>
              </a:spcBef>
              <a:buClr>
                <a:schemeClr val="dk1"/>
              </a:buClr>
              <a:buSzPct val="36666"/>
              <a:buFont typeface="Arial"/>
              <a:buNone/>
            </a:pPr>
            <a:r>
              <a:rPr lang="en" sz="1600" dirty="0">
                <a:solidFill>
                  <a:schemeClr val="dk1"/>
                </a:solidFill>
              </a:rPr>
              <a:t>	</a:t>
            </a:r>
          </a:p>
          <a:p>
            <a:pPr>
              <a:spcBef>
                <a:spcPts val="0"/>
              </a:spcBef>
              <a:buNone/>
            </a:pPr>
            <a:endParaRPr sz="1600" dirty="0"/>
          </a:p>
        </p:txBody>
      </p:sp>
      <p:sp>
        <p:nvSpPr>
          <p:cNvPr id="108" name="Shape 108"/>
          <p:cNvSpPr txBox="1"/>
          <p:nvPr/>
        </p:nvSpPr>
        <p:spPr>
          <a:xfrm>
            <a:off x="0" y="4944075"/>
            <a:ext cx="1986000" cy="199500"/>
          </a:xfrm>
          <a:prstGeom prst="rect">
            <a:avLst/>
          </a:prstGeom>
          <a:noFill/>
          <a:ln>
            <a:noFill/>
          </a:ln>
        </p:spPr>
        <p:txBody>
          <a:bodyPr lIns="91425" tIns="91425" rIns="91425" bIns="91425" anchor="ctr" anchorCtr="0">
            <a:noAutofit/>
          </a:bodyPr>
          <a:lstStyle/>
          <a:p>
            <a:pPr lvl="0" rtl="0">
              <a:spcBef>
                <a:spcPts val="0"/>
              </a:spcBef>
              <a:buNone/>
            </a:pPr>
            <a:r>
              <a:rPr lang="en" sz="1000">
                <a:solidFill>
                  <a:srgbClr val="999999"/>
                </a:solidFill>
              </a:rPr>
              <a:t>CS 6475 </a:t>
            </a:r>
          </a:p>
        </p:txBody>
      </p:sp>
    </p:spTree>
  </p:cSld>
  <p:clrMapOvr>
    <a:masterClrMapping/>
  </p:clrMapOvr>
  <p:transition spd="slow">
    <p:cut/>
  </p:transition>
</p:sld>
</file>

<file path=ppt/theme/theme1.xml><?xml version="1.0" encoding="utf-8"?>
<a:theme xmlns:a="http://schemas.openxmlformats.org/drawingml/2006/main" name="light-gradien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275</TotalTime>
  <Words>926</Words>
  <Application>Microsoft Office PowerPoint</Application>
  <PresentationFormat>On-screen Show (16:9)</PresentationFormat>
  <Paragraphs>57</Paragraphs>
  <Slides>12</Slides>
  <Notes>12</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12</vt:i4>
      </vt:variant>
    </vt:vector>
  </HeadingPairs>
  <TitlesOfParts>
    <vt:vector size="14" baseType="lpstr">
      <vt:lpstr>Arial</vt:lpstr>
      <vt:lpstr>light-gradient</vt:lpstr>
      <vt:lpstr>Comp Photography (Fall 2015) HW 3</vt:lpstr>
      <vt:lpstr>PowerPoint Presentation</vt:lpstr>
      <vt:lpstr>Details of the Pictures you Took</vt:lpstr>
      <vt:lpstr>PowerPoint Presentation</vt:lpstr>
      <vt:lpstr>PowerPoint Presentation</vt:lpstr>
      <vt:lpstr>PowerPoint Presentation</vt:lpstr>
      <vt:lpstr>PowerPoint Presentation</vt:lpstr>
      <vt:lpstr>PowerPoint Presentation</vt:lpstr>
      <vt:lpstr>What was the motivation/goal?</vt:lpstr>
      <vt:lpstr>How did you generate the final?</vt:lpstr>
      <vt:lpstr>Was it successful? </vt:lpstr>
      <vt:lpstr>Any other details.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 Photography (Term 2015) HW 3</dc:title>
  <dc:creator>Hieu</dc:creator>
  <cp:lastModifiedBy>Hieu Nguyen</cp:lastModifiedBy>
  <cp:revision>15</cp:revision>
  <dcterms:modified xsi:type="dcterms:W3CDTF">2015-09-14T20:53:38Z</dcterms:modified>
</cp:coreProperties>
</file>